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94" r:id="rId8"/>
    <p:sldId id="286" r:id="rId9"/>
    <p:sldId id="287" r:id="rId10"/>
    <p:sldId id="290" r:id="rId11"/>
    <p:sldId id="267" r:id="rId12"/>
    <p:sldId id="264" r:id="rId13"/>
    <p:sldId id="269" r:id="rId14"/>
    <p:sldId id="273" r:id="rId15"/>
    <p:sldId id="302" r:id="rId16"/>
    <p:sldId id="270" r:id="rId17"/>
    <p:sldId id="271" r:id="rId18"/>
    <p:sldId id="272" r:id="rId19"/>
    <p:sldId id="297" r:id="rId20"/>
    <p:sldId id="298" r:id="rId21"/>
    <p:sldId id="299" r:id="rId22"/>
    <p:sldId id="300" r:id="rId23"/>
    <p:sldId id="293" r:id="rId24"/>
    <p:sldId id="265" r:id="rId25"/>
    <p:sldId id="266" r:id="rId26"/>
    <p:sldId id="262" r:id="rId27"/>
    <p:sldId id="288" r:id="rId28"/>
    <p:sldId id="289" r:id="rId29"/>
    <p:sldId id="301" r:id="rId30"/>
    <p:sldId id="307" r:id="rId31"/>
    <p:sldId id="274" r:id="rId32"/>
    <p:sldId id="275" r:id="rId33"/>
    <p:sldId id="296" r:id="rId34"/>
    <p:sldId id="304" r:id="rId35"/>
    <p:sldId id="306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91" r:id="rId44"/>
    <p:sldId id="284" r:id="rId45"/>
    <p:sldId id="303" r:id="rId46"/>
    <p:sldId id="305" r:id="rId47"/>
    <p:sldId id="283" r:id="rId48"/>
    <p:sldId id="285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C8D03-0790-460D-BD95-EEB9D80B1716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16D1A-D02C-45AD-B924-C04BF13B1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222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16D1A-D02C-45AD-B924-C04BF13B16F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73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C2F7-43BA-418A-8085-DD4723344C2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896C-7315-4CD3-89EA-D2261BDBEF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C2F7-43BA-418A-8085-DD4723344C2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896C-7315-4CD3-89EA-D2261BDBE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C2F7-43BA-418A-8085-DD4723344C2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896C-7315-4CD3-89EA-D2261BDBE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C2F7-43BA-418A-8085-DD4723344C2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896C-7315-4CD3-89EA-D2261BDBE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C2F7-43BA-418A-8085-DD4723344C2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E3B896C-7315-4CD3-89EA-D2261BDBE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C2F7-43BA-418A-8085-DD4723344C2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896C-7315-4CD3-89EA-D2261BDBE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C2F7-43BA-418A-8085-DD4723344C2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896C-7315-4CD3-89EA-D2261BDBE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C2F7-43BA-418A-8085-DD4723344C2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896C-7315-4CD3-89EA-D2261BDBE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C2F7-43BA-418A-8085-DD4723344C2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896C-7315-4CD3-89EA-D2261BDBE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C2F7-43BA-418A-8085-DD4723344C2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896C-7315-4CD3-89EA-D2261BDBE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C2F7-43BA-418A-8085-DD4723344C2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896C-7315-4CD3-89EA-D2261BDBE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CA7C2F7-43BA-418A-8085-DD4723344C2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E3B896C-7315-4CD3-89EA-D2261BDBE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енис\Desktop\Презентация 3 класс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02229" cy="596485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4500570"/>
            <a:ext cx="7443806" cy="1571636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002060"/>
                </a:solidFill>
              </a:rPr>
              <a:t>HELLO!</a:t>
            </a:r>
            <a:endParaRPr lang="ru-RU" sz="13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25998"/>
          </a:xfrm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Checking up </a:t>
            </a:r>
            <a:br>
              <a:rPr lang="en-US" sz="7200" dirty="0" smtClean="0">
                <a:solidFill>
                  <a:srgbClr val="FF0000"/>
                </a:solidFill>
              </a:rPr>
            </a:br>
            <a:r>
              <a:rPr lang="en-US" sz="7200" dirty="0" smtClean="0">
                <a:solidFill>
                  <a:srgbClr val="FF0000"/>
                </a:solidFill>
              </a:rPr>
              <a:t>homework</a:t>
            </a:r>
            <a:br>
              <a:rPr lang="en-US" sz="7200" dirty="0" smtClean="0">
                <a:solidFill>
                  <a:srgbClr val="FF0000"/>
                </a:solidFill>
              </a:rPr>
            </a:br>
            <a:r>
              <a:rPr lang="en-US" sz="7200" dirty="0" smtClean="0">
                <a:solidFill>
                  <a:srgbClr val="FF0000"/>
                </a:solidFill>
              </a:rPr>
              <a:t>p 54-55  ex 2</a:t>
            </a:r>
            <a:br>
              <a:rPr lang="en-US" sz="7200" dirty="0" smtClean="0">
                <a:solidFill>
                  <a:srgbClr val="FF0000"/>
                </a:solidFill>
              </a:rPr>
            </a:b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Денис\Desktop\Презентация 3 класс\27012015_11-53-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7962926" cy="5308617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28596" y="0"/>
            <a:ext cx="8229600" cy="128586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Metro in </a:t>
            </a:r>
            <a:r>
              <a:rPr kumimoji="0" lang="en-US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Almaty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енис\Desktop\Презентация 3 класс\1399865038_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4643470" cy="2857520"/>
          </a:xfrm>
          <a:prstGeom prst="rect">
            <a:avLst/>
          </a:prstGeom>
          <a:noFill/>
        </p:spPr>
      </p:pic>
      <p:pic>
        <p:nvPicPr>
          <p:cNvPr id="7171" name="Picture 3" descr="C:\Users\Денис\Desktop\Презентация 3 класс\alm_Almaly_01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071810"/>
            <a:ext cx="5164166" cy="34379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628" y="857232"/>
            <a:ext cx="38576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lvl="0" indent="-41148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Metro in Almaty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Денис\Desktop\Презентация 3 класс\SamsungDispleyMetro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143248"/>
            <a:ext cx="5357850" cy="3500462"/>
          </a:xfrm>
          <a:prstGeom prst="rect">
            <a:avLst/>
          </a:prstGeom>
          <a:noFill/>
        </p:spPr>
      </p:pic>
      <p:pic>
        <p:nvPicPr>
          <p:cNvPr id="8194" name="Picture 2" descr="C:\Users\Денис\Desktop\Презентация 3 класс\pogudxm6l8i48o17k_d0b34da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4643470" cy="342902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628" y="857232"/>
            <a:ext cx="38576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lvl="0" indent="-41148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Metro in Almaty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Денис\Desktop\Презентация 3 класс\72b8e6b2e29756c2034164296e25cf5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143932" cy="55007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6027003"/>
            <a:ext cx="6357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lvl="0" indent="-41148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Metro in Almaty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2060"/>
                </a:solidFill>
              </a:rPr>
              <a:t>The metro map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9394" name="AutoShape 2" descr="Картинки по запросу карта лондонского метр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396" name="AutoShape 4" descr="Картинки по запросу карта лондонского метр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398" name="AutoShape 6" descr="Картинки по запросу карта лондонского метр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9400" name="Picture 8" descr="Картинки по запросу карта лондонского метр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7810025" cy="5286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Metro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London</a:t>
            </a:r>
            <a:endParaRPr lang="ru-RU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Денис\Desktop\Презентация 3 класс\метро Лондон\1385061559_1253800798_395448226963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21537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Денис\Desktop\Презентация 3 класс\метро Лондон\the-tube-L-2Lpp8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00438"/>
            <a:ext cx="8429684" cy="3071834"/>
          </a:xfrm>
          <a:prstGeom prst="rect">
            <a:avLst/>
          </a:prstGeom>
          <a:noFill/>
        </p:spPr>
      </p:pic>
      <p:pic>
        <p:nvPicPr>
          <p:cNvPr id="10244" name="Picture 4" descr="C:\Users\Денис\Desktop\Презентация 3 класс\метро Лондон\thumb_cu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8358246" cy="31432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57422" y="3071810"/>
            <a:ext cx="4857784" cy="769441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Metro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London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енис\Desktop\Презентация 3 класс\метро Лондон\dlyakota_ru_fotopodborki_metro-v-londone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211516" cy="559436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57620" y="5429264"/>
            <a:ext cx="4857784" cy="769441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Metro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London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929618" cy="182880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002060"/>
                </a:solidFill>
              </a:rPr>
              <a:t>Listening  </a:t>
            </a:r>
            <a:br>
              <a:rPr lang="en-US" sz="6000" dirty="0" smtClean="0">
                <a:solidFill>
                  <a:srgbClr val="002060"/>
                </a:solidFill>
              </a:rPr>
            </a:br>
            <a:r>
              <a:rPr lang="en-US" sz="6000" dirty="0" smtClean="0">
                <a:solidFill>
                  <a:srgbClr val="002060"/>
                </a:solidFill>
              </a:rPr>
              <a:t>track 41 p 54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33794" name="Picture 2" descr="Картинки по запросу слушание"/>
          <p:cNvPicPr>
            <a:picLocks noChangeAspect="1" noChangeArrowheads="1"/>
          </p:cNvPicPr>
          <p:nvPr/>
        </p:nvPicPr>
        <p:blipFill>
          <a:blip r:embed="rId2"/>
          <a:srcRect l="6562" t="1250" r="59688" b="55000"/>
          <a:stretch>
            <a:fillRect/>
          </a:stretch>
        </p:blipFill>
        <p:spPr bwMode="auto">
          <a:xfrm>
            <a:off x="2786050" y="2714620"/>
            <a:ext cx="3643338" cy="3542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нис\Desktop\Презентация 3 класс\shkolnaja_peremena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7322011" cy="5783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643998" cy="1828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Reading p 54-55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sz="5400" dirty="0" smtClean="0">
                <a:solidFill>
                  <a:srgbClr val="C00000"/>
                </a:solidFill>
              </a:rPr>
              <a:t>The metro in Kazakhstan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5072074"/>
            <a:ext cx="7086600" cy="150971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metro in London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2770" name="Picture 2" descr="Картинки по запросу слушание"/>
          <p:cNvPicPr>
            <a:picLocks noChangeAspect="1" noChangeArrowheads="1"/>
          </p:cNvPicPr>
          <p:nvPr/>
        </p:nvPicPr>
        <p:blipFill>
          <a:blip r:embed="rId2"/>
          <a:srcRect l="9375" t="55000" r="58750" b="9999"/>
          <a:stretch>
            <a:fillRect/>
          </a:stretch>
        </p:blipFill>
        <p:spPr bwMode="auto">
          <a:xfrm>
            <a:off x="0" y="0"/>
            <a:ext cx="2143108" cy="1764912"/>
          </a:xfrm>
          <a:prstGeom prst="rect">
            <a:avLst/>
          </a:prstGeom>
          <a:noFill/>
        </p:spPr>
      </p:pic>
      <p:pic>
        <p:nvPicPr>
          <p:cNvPr id="32772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3" y="2500305"/>
            <a:ext cx="3643339" cy="2428893"/>
          </a:xfrm>
          <a:prstGeom prst="rect">
            <a:avLst/>
          </a:prstGeom>
          <a:noFill/>
        </p:spPr>
      </p:pic>
      <p:pic>
        <p:nvPicPr>
          <p:cNvPr id="32774" name="Picture 6" descr="Картинки по запросу метро лонд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428868"/>
            <a:ext cx="3714776" cy="2474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443914" cy="2643206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Answer the questions</a:t>
            </a:r>
            <a:br>
              <a:rPr lang="en-US" sz="6000" dirty="0" smtClean="0">
                <a:solidFill>
                  <a:srgbClr val="002060"/>
                </a:solidFill>
              </a:rPr>
            </a:br>
            <a:r>
              <a:rPr lang="en-US" sz="6000" dirty="0" smtClean="0">
                <a:solidFill>
                  <a:srgbClr val="002060"/>
                </a:solidFill>
              </a:rPr>
              <a:t>ex 3 p55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ru-RU" sz="4800" dirty="0"/>
          </a:p>
        </p:txBody>
      </p:sp>
      <p:pic>
        <p:nvPicPr>
          <p:cNvPr id="31746" name="Picture 2" descr="Картинки по запросу слушание"/>
          <p:cNvPicPr>
            <a:picLocks noChangeAspect="1" noChangeArrowheads="1"/>
          </p:cNvPicPr>
          <p:nvPr/>
        </p:nvPicPr>
        <p:blipFill>
          <a:blip r:embed="rId2"/>
          <a:srcRect l="56250" r="6249" b="56250"/>
          <a:stretch>
            <a:fillRect/>
          </a:stretch>
        </p:blipFill>
        <p:spPr bwMode="auto">
          <a:xfrm>
            <a:off x="428596" y="1643050"/>
            <a:ext cx="2500330" cy="2187768"/>
          </a:xfrm>
          <a:prstGeom prst="rect">
            <a:avLst/>
          </a:prstGeom>
          <a:noFill/>
        </p:spPr>
      </p:pic>
      <p:pic>
        <p:nvPicPr>
          <p:cNvPr id="31748" name="Picture 4" descr="Картинки по запросу метро алма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714620"/>
            <a:ext cx="5216162" cy="3489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Physical drill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0722" name="AutoShape 2" descr="Картинки по запросу физминут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Картинки по запросу физминут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6" name="Picture 6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928802"/>
            <a:ext cx="5981700" cy="429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7086600" cy="1295416"/>
          </a:xfrm>
        </p:spPr>
        <p:txBody>
          <a:bodyPr/>
          <a:lstStyle/>
          <a:p>
            <a:r>
              <a:rPr lang="en-US" sz="6000" dirty="0" smtClean="0">
                <a:solidFill>
                  <a:srgbClr val="002060"/>
                </a:solidFill>
              </a:rPr>
              <a:t>Video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728" y="1500174"/>
            <a:ext cx="7086600" cy="1509712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Kinds of Transport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29698" name="Picture 2" descr="Картинки по запросу транспорт"/>
          <p:cNvPicPr>
            <a:picLocks noChangeAspect="1" noChangeArrowheads="1"/>
          </p:cNvPicPr>
          <p:nvPr/>
        </p:nvPicPr>
        <p:blipFill>
          <a:blip r:embed="rId2" cstate="print"/>
          <a:srcRect t="5660" b="7547"/>
          <a:stretch>
            <a:fillRect/>
          </a:stretch>
        </p:blipFill>
        <p:spPr bwMode="auto">
          <a:xfrm>
            <a:off x="2071670" y="3000372"/>
            <a:ext cx="4994181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4714908"/>
          </a:xfrm>
        </p:spPr>
        <p:txBody>
          <a:bodyPr numCol="3">
            <a:noAutofit/>
          </a:bodyPr>
          <a:lstStyle/>
          <a:p>
            <a:pPr algn="ctr">
              <a:buNone/>
            </a:pPr>
            <a:r>
              <a:rPr lang="en-US" sz="6000" b="1" dirty="0" smtClean="0">
                <a:solidFill>
                  <a:srgbClr val="C00000"/>
                </a:solidFill>
              </a:rPr>
              <a:t>a train</a:t>
            </a:r>
            <a:endParaRPr lang="ru-RU" sz="6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sz="6000" b="1" dirty="0" smtClean="0">
                <a:solidFill>
                  <a:srgbClr val="C00000"/>
                </a:solidFill>
              </a:rPr>
              <a:t>a plane </a:t>
            </a:r>
            <a:endParaRPr lang="ru-RU" sz="6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sz="6000" b="1" dirty="0" smtClean="0">
                <a:solidFill>
                  <a:srgbClr val="C00000"/>
                </a:solidFill>
              </a:rPr>
              <a:t>a ship</a:t>
            </a:r>
            <a:endParaRPr lang="ru-RU" sz="6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sz="6000" b="1" dirty="0" smtClean="0">
                <a:solidFill>
                  <a:srgbClr val="C00000"/>
                </a:solidFill>
              </a:rPr>
              <a:t>a bike </a:t>
            </a:r>
          </a:p>
          <a:p>
            <a:pPr algn="ctr">
              <a:buNone/>
            </a:pPr>
            <a:endParaRPr lang="ru-RU" sz="6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en-US" sz="6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sz="6000" b="1" dirty="0" smtClean="0">
                <a:solidFill>
                  <a:srgbClr val="C00000"/>
                </a:solidFill>
              </a:rPr>
              <a:t>a tram</a:t>
            </a:r>
          </a:p>
          <a:p>
            <a:pPr algn="ctr">
              <a:buNone/>
            </a:pPr>
            <a:endParaRPr lang="en-US" sz="6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en-US" sz="6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en-US" sz="6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sz="6000" b="1" dirty="0" smtClean="0">
                <a:solidFill>
                  <a:srgbClr val="C00000"/>
                </a:solidFill>
              </a:rPr>
              <a:t>a metro</a:t>
            </a:r>
            <a:endParaRPr lang="ru-RU" sz="60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C00000"/>
                </a:solidFill>
              </a:rPr>
              <a:t>a taxi</a:t>
            </a:r>
          </a:p>
          <a:p>
            <a:pPr algn="ctr">
              <a:buNone/>
            </a:pPr>
            <a:r>
              <a:rPr lang="en-US" sz="6000" b="1" dirty="0" smtClean="0">
                <a:solidFill>
                  <a:srgbClr val="C00000"/>
                </a:solidFill>
              </a:rPr>
              <a:t>a car</a:t>
            </a:r>
          </a:p>
          <a:p>
            <a:pPr algn="ctr">
              <a:buNone/>
            </a:pPr>
            <a:r>
              <a:rPr lang="en-US" sz="6000" b="1" dirty="0" smtClean="0">
                <a:solidFill>
                  <a:srgbClr val="C00000"/>
                </a:solidFill>
              </a:rPr>
              <a:t>a bus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1538" y="500042"/>
            <a:ext cx="72866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</a:rPr>
              <a:t>Kinds of transport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ru-RU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01038" cy="5286412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Rule: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6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</a:rPr>
              <a:t>We use the preposition </a:t>
            </a:r>
            <a:r>
              <a:rPr lang="ru-RU" sz="6600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</a:rPr>
              <a:t>by</a:t>
            </a:r>
            <a:r>
              <a:rPr lang="ru-RU" sz="66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</a:rPr>
              <a:t> before Kinds of transport</a:t>
            </a:r>
            <a:r>
              <a:rPr lang="ru-RU" sz="66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br>
              <a:rPr lang="ru-RU" sz="66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Денис\Desktop\Презентация 3 класс\15187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786322"/>
            <a:ext cx="2643206" cy="1895907"/>
          </a:xfrm>
          <a:prstGeom prst="rect">
            <a:avLst/>
          </a:prstGeom>
          <a:noFill/>
        </p:spPr>
      </p:pic>
      <p:pic>
        <p:nvPicPr>
          <p:cNvPr id="5124" name="Picture 4" descr="C:\Users\Денис\Desktop\Презентация 3 класс\i89WR13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0"/>
            <a:ext cx="2357454" cy="176137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857364"/>
            <a:ext cx="1928826" cy="42148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by train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by plane 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by ship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by bike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by metro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by taxi     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by bus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by car      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by tram</a:t>
            </a:r>
          </a:p>
          <a:p>
            <a:pPr>
              <a:buNone/>
            </a:pP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125" name="Picture 5" descr="C:\Users\Денис\Desktop\Презентация 3 класс\i4XIOXO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876"/>
            <a:ext cx="2571768" cy="1522079"/>
          </a:xfrm>
          <a:prstGeom prst="rect">
            <a:avLst/>
          </a:prstGeom>
          <a:noFill/>
        </p:spPr>
      </p:pic>
      <p:pic>
        <p:nvPicPr>
          <p:cNvPr id="5126" name="Picture 6" descr="C:\Users\Денис\Desktop\Презентация 3 класс\iZMA65W0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71414"/>
            <a:ext cx="2666405" cy="1652578"/>
          </a:xfrm>
          <a:prstGeom prst="rect">
            <a:avLst/>
          </a:prstGeom>
          <a:noFill/>
        </p:spPr>
      </p:pic>
      <p:pic>
        <p:nvPicPr>
          <p:cNvPr id="5127" name="Picture 7" descr="C:\Users\Денис\Desktop\Презентация 3 класс\kraski-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1785926"/>
            <a:ext cx="2571768" cy="1715851"/>
          </a:xfrm>
          <a:prstGeom prst="rect">
            <a:avLst/>
          </a:prstGeom>
          <a:noFill/>
        </p:spPr>
      </p:pic>
      <p:pic>
        <p:nvPicPr>
          <p:cNvPr id="5128" name="Picture 8" descr="C:\Users\Денис\Desktop\Презентация 3 класс\i4Q1P98W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0"/>
            <a:ext cx="2643206" cy="1766761"/>
          </a:xfrm>
          <a:prstGeom prst="rect">
            <a:avLst/>
          </a:prstGeom>
          <a:noFill/>
        </p:spPr>
      </p:pic>
      <p:pic>
        <p:nvPicPr>
          <p:cNvPr id="5129" name="Picture 9" descr="C:\Users\Денис\Desktop\Презентация 3 класс\i2OCSIF0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1803381"/>
            <a:ext cx="2714644" cy="1625619"/>
          </a:xfrm>
          <a:prstGeom prst="rect">
            <a:avLst/>
          </a:prstGeom>
          <a:noFill/>
        </p:spPr>
      </p:pic>
      <p:pic>
        <p:nvPicPr>
          <p:cNvPr id="5130" name="Picture 10" descr="C:\Users\Денис\Desktop\Презентация 3 класс\Tatra-tram-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950" y="4881696"/>
            <a:ext cx="2643174" cy="1904890"/>
          </a:xfrm>
          <a:prstGeom prst="rect">
            <a:avLst/>
          </a:prstGeom>
          <a:noFill/>
        </p:spPr>
      </p:pic>
      <p:pic>
        <p:nvPicPr>
          <p:cNvPr id="5122" name="Picture 2" descr="C:\Users\Денис\Desktop\Презентация 3 класс\663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34148" y="3500438"/>
            <a:ext cx="2595570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785818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800" b="1" dirty="0" smtClean="0">
                <a:solidFill>
                  <a:srgbClr val="002060"/>
                </a:solidFill>
              </a:rPr>
              <a:t>Write the missing letters</a:t>
            </a:r>
            <a:r>
              <a:rPr lang="ru-RU" sz="4800" b="1" dirty="0" smtClean="0">
                <a:solidFill>
                  <a:srgbClr val="002060"/>
                </a:solidFill>
              </a:rPr>
              <a:t>: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smtClean="0">
                <a:solidFill>
                  <a:srgbClr val="C00000"/>
                </a:solidFill>
              </a:rPr>
              <a:t>by t.ain</a:t>
            </a:r>
            <a:r>
              <a:rPr lang="ru-RU" sz="6000" b="1" dirty="0" smtClean="0">
                <a:solidFill>
                  <a:srgbClr val="C00000"/>
                </a:solidFill>
              </a:rPr>
              <a:t>  </a:t>
            </a:r>
            <a:r>
              <a:rPr lang="en-US" sz="6000" b="1" dirty="0" smtClean="0">
                <a:solidFill>
                  <a:srgbClr val="C00000"/>
                </a:solidFill>
              </a:rPr>
              <a:t>        by pl.ne </a:t>
            </a:r>
            <a:endParaRPr lang="ru-RU" sz="6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6000" b="1" dirty="0" smtClean="0">
                <a:solidFill>
                  <a:srgbClr val="C00000"/>
                </a:solidFill>
              </a:rPr>
              <a:t>by </a:t>
            </a:r>
            <a:r>
              <a:rPr lang="en-US" sz="6000" b="1" dirty="0" err="1" smtClean="0">
                <a:solidFill>
                  <a:srgbClr val="C00000"/>
                </a:solidFill>
              </a:rPr>
              <a:t>s.ip</a:t>
            </a:r>
            <a:r>
              <a:rPr lang="ru-RU" sz="6000" b="1" dirty="0" smtClean="0">
                <a:solidFill>
                  <a:srgbClr val="C00000"/>
                </a:solidFill>
              </a:rPr>
              <a:t>    </a:t>
            </a:r>
            <a:r>
              <a:rPr lang="en-US" sz="6000" b="1" dirty="0" smtClean="0">
                <a:solidFill>
                  <a:srgbClr val="C00000"/>
                </a:solidFill>
              </a:rPr>
              <a:t>      </a:t>
            </a:r>
            <a:r>
              <a:rPr lang="ru-RU" sz="6000" b="1" dirty="0" smtClean="0">
                <a:solidFill>
                  <a:srgbClr val="C00000"/>
                </a:solidFill>
              </a:rPr>
              <a:t> </a:t>
            </a:r>
            <a:r>
              <a:rPr lang="en-US" sz="6000" b="1" dirty="0" smtClean="0">
                <a:solidFill>
                  <a:srgbClr val="C00000"/>
                </a:solidFill>
              </a:rPr>
              <a:t>by </a:t>
            </a:r>
            <a:r>
              <a:rPr lang="en-US" sz="6000" b="1" dirty="0" err="1" smtClean="0">
                <a:solidFill>
                  <a:srgbClr val="C00000"/>
                </a:solidFill>
              </a:rPr>
              <a:t>bi.e</a:t>
            </a:r>
            <a:endParaRPr lang="ru-RU" sz="6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6000" b="1" dirty="0" smtClean="0">
                <a:solidFill>
                  <a:srgbClr val="C00000"/>
                </a:solidFill>
              </a:rPr>
              <a:t>by </a:t>
            </a:r>
            <a:r>
              <a:rPr lang="en-US" sz="6000" b="1" dirty="0" err="1" smtClean="0">
                <a:solidFill>
                  <a:srgbClr val="C00000"/>
                </a:solidFill>
              </a:rPr>
              <a:t>met.o</a:t>
            </a:r>
            <a:r>
              <a:rPr lang="ru-RU" sz="6000" b="1" dirty="0" smtClean="0">
                <a:solidFill>
                  <a:srgbClr val="C00000"/>
                </a:solidFill>
              </a:rPr>
              <a:t>  </a:t>
            </a:r>
            <a:r>
              <a:rPr lang="en-US" sz="6000" b="1" dirty="0" smtClean="0">
                <a:solidFill>
                  <a:srgbClr val="C00000"/>
                </a:solidFill>
              </a:rPr>
              <a:t>      </a:t>
            </a:r>
            <a:r>
              <a:rPr lang="ru-RU" sz="6000" b="1" dirty="0" smtClean="0">
                <a:solidFill>
                  <a:srgbClr val="C00000"/>
                </a:solidFill>
              </a:rPr>
              <a:t> </a:t>
            </a:r>
            <a:r>
              <a:rPr lang="en-US" sz="6000" b="1" dirty="0" smtClean="0">
                <a:solidFill>
                  <a:srgbClr val="C00000"/>
                </a:solidFill>
              </a:rPr>
              <a:t>by </a:t>
            </a:r>
            <a:r>
              <a:rPr lang="en-US" sz="6000" b="1" dirty="0" err="1" smtClean="0">
                <a:solidFill>
                  <a:srgbClr val="C00000"/>
                </a:solidFill>
              </a:rPr>
              <a:t>t.xi</a:t>
            </a:r>
            <a:r>
              <a:rPr lang="en-US" sz="6000" b="1" dirty="0" smtClean="0">
                <a:solidFill>
                  <a:srgbClr val="C00000"/>
                </a:solidFill>
              </a:rPr>
              <a:t>     </a:t>
            </a:r>
          </a:p>
          <a:p>
            <a:pPr>
              <a:buNone/>
            </a:pPr>
            <a:r>
              <a:rPr lang="en-US" sz="6000" b="1" dirty="0" smtClean="0">
                <a:solidFill>
                  <a:srgbClr val="C00000"/>
                </a:solidFill>
              </a:rPr>
              <a:t>by </a:t>
            </a:r>
            <a:r>
              <a:rPr lang="en-US" sz="6000" b="1" dirty="0" err="1" smtClean="0">
                <a:solidFill>
                  <a:srgbClr val="C00000"/>
                </a:solidFill>
              </a:rPr>
              <a:t>b.s</a:t>
            </a:r>
            <a:r>
              <a:rPr lang="en-US" sz="6000" b="1" dirty="0" smtClean="0">
                <a:solidFill>
                  <a:srgbClr val="C00000"/>
                </a:solidFill>
              </a:rPr>
              <a:t>             by ca.      </a:t>
            </a:r>
          </a:p>
          <a:p>
            <a:pPr>
              <a:buNone/>
            </a:pPr>
            <a:r>
              <a:rPr lang="en-US" sz="6000" b="1" dirty="0" smtClean="0">
                <a:solidFill>
                  <a:srgbClr val="C00000"/>
                </a:solidFill>
              </a:rPr>
              <a:t>              by </a:t>
            </a:r>
            <a:r>
              <a:rPr lang="en-US" sz="6000" b="1" dirty="0" err="1" smtClean="0">
                <a:solidFill>
                  <a:srgbClr val="C00000"/>
                </a:solidFill>
              </a:rPr>
              <a:t>tr.m</a:t>
            </a:r>
            <a:endParaRPr lang="ru-RU" sz="6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14290"/>
            <a:ext cx="7715304" cy="54476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4800" b="1" dirty="0" smtClean="0">
                <a:solidFill>
                  <a:srgbClr val="002060"/>
                </a:solidFill>
              </a:rPr>
              <a:t>Check yourself : </a:t>
            </a:r>
          </a:p>
          <a:p>
            <a:pPr>
              <a:buNone/>
            </a:pPr>
            <a:r>
              <a:rPr lang="en-US" sz="6000" b="1" dirty="0" smtClean="0">
                <a:solidFill>
                  <a:srgbClr val="C00000"/>
                </a:solidFill>
              </a:rPr>
              <a:t>by t</a:t>
            </a:r>
            <a:r>
              <a:rPr lang="en-US" sz="6000" b="1" dirty="0" smtClean="0">
                <a:solidFill>
                  <a:srgbClr val="002060"/>
                </a:solidFill>
              </a:rPr>
              <a:t>r</a:t>
            </a:r>
            <a:r>
              <a:rPr lang="en-US" sz="6000" b="1" dirty="0" smtClean="0">
                <a:solidFill>
                  <a:srgbClr val="C00000"/>
                </a:solidFill>
              </a:rPr>
              <a:t>ain</a:t>
            </a:r>
            <a:r>
              <a:rPr lang="ru-RU" sz="6000" b="1" dirty="0" smtClean="0">
                <a:solidFill>
                  <a:srgbClr val="C00000"/>
                </a:solidFill>
              </a:rPr>
              <a:t>  </a:t>
            </a:r>
            <a:r>
              <a:rPr lang="en-US" sz="6000" b="1" dirty="0" smtClean="0">
                <a:solidFill>
                  <a:srgbClr val="C00000"/>
                </a:solidFill>
              </a:rPr>
              <a:t>     by pl</a:t>
            </a:r>
            <a:r>
              <a:rPr lang="en-US" sz="6000" b="1" dirty="0" smtClean="0">
                <a:solidFill>
                  <a:srgbClr val="002060"/>
                </a:solidFill>
              </a:rPr>
              <a:t>a</a:t>
            </a:r>
            <a:r>
              <a:rPr lang="en-US" sz="6000" b="1" dirty="0" smtClean="0">
                <a:solidFill>
                  <a:srgbClr val="C00000"/>
                </a:solidFill>
              </a:rPr>
              <a:t>ne </a:t>
            </a:r>
            <a:endParaRPr lang="ru-RU" sz="6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6000" b="1" dirty="0" smtClean="0">
                <a:solidFill>
                  <a:srgbClr val="C00000"/>
                </a:solidFill>
              </a:rPr>
              <a:t>by s</a:t>
            </a:r>
            <a:r>
              <a:rPr lang="en-US" sz="6000" b="1" dirty="0" smtClean="0">
                <a:solidFill>
                  <a:srgbClr val="002060"/>
                </a:solidFill>
              </a:rPr>
              <a:t>h</a:t>
            </a:r>
            <a:r>
              <a:rPr lang="en-US" sz="6000" b="1" dirty="0" smtClean="0">
                <a:solidFill>
                  <a:srgbClr val="C00000"/>
                </a:solidFill>
              </a:rPr>
              <a:t>ip</a:t>
            </a:r>
            <a:r>
              <a:rPr lang="ru-RU" sz="6000" b="1" dirty="0" smtClean="0">
                <a:solidFill>
                  <a:srgbClr val="C00000"/>
                </a:solidFill>
              </a:rPr>
              <a:t>    </a:t>
            </a:r>
            <a:r>
              <a:rPr lang="en-US" sz="6000" b="1" dirty="0" smtClean="0">
                <a:solidFill>
                  <a:srgbClr val="C00000"/>
                </a:solidFill>
              </a:rPr>
              <a:t>    by bi</a:t>
            </a:r>
            <a:r>
              <a:rPr lang="en-US" sz="6000" b="1" dirty="0" smtClean="0">
                <a:solidFill>
                  <a:srgbClr val="002060"/>
                </a:solidFill>
              </a:rPr>
              <a:t>k</a:t>
            </a:r>
            <a:r>
              <a:rPr lang="en-US" sz="6000" b="1" dirty="0" smtClean="0">
                <a:solidFill>
                  <a:srgbClr val="C00000"/>
                </a:solidFill>
              </a:rPr>
              <a:t>e</a:t>
            </a:r>
            <a:endParaRPr lang="ru-RU" sz="6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6000" b="1" dirty="0" smtClean="0">
                <a:solidFill>
                  <a:srgbClr val="C00000"/>
                </a:solidFill>
              </a:rPr>
              <a:t>by met</a:t>
            </a:r>
            <a:r>
              <a:rPr lang="en-US" sz="6000" b="1" dirty="0" smtClean="0">
                <a:solidFill>
                  <a:srgbClr val="002060"/>
                </a:solidFill>
              </a:rPr>
              <a:t>r</a:t>
            </a:r>
            <a:r>
              <a:rPr lang="en-US" sz="6000" b="1" dirty="0" smtClean="0">
                <a:solidFill>
                  <a:srgbClr val="C00000"/>
                </a:solidFill>
              </a:rPr>
              <a:t>o</a:t>
            </a:r>
            <a:r>
              <a:rPr lang="ru-RU" sz="6000" b="1" dirty="0" smtClean="0">
                <a:solidFill>
                  <a:srgbClr val="C00000"/>
                </a:solidFill>
              </a:rPr>
              <a:t>  </a:t>
            </a:r>
            <a:r>
              <a:rPr lang="en-US" sz="6000" b="1" dirty="0" smtClean="0">
                <a:solidFill>
                  <a:srgbClr val="C00000"/>
                </a:solidFill>
              </a:rPr>
              <a:t>   by t</a:t>
            </a:r>
            <a:r>
              <a:rPr lang="en-US" sz="6000" b="1" dirty="0" smtClean="0">
                <a:solidFill>
                  <a:srgbClr val="002060"/>
                </a:solidFill>
              </a:rPr>
              <a:t>a</a:t>
            </a:r>
            <a:r>
              <a:rPr lang="en-US" sz="6000" b="1" dirty="0" smtClean="0">
                <a:solidFill>
                  <a:srgbClr val="C00000"/>
                </a:solidFill>
              </a:rPr>
              <a:t>xi     </a:t>
            </a:r>
          </a:p>
          <a:p>
            <a:pPr>
              <a:buNone/>
            </a:pPr>
            <a:r>
              <a:rPr lang="en-US" sz="6000" b="1" dirty="0" smtClean="0">
                <a:solidFill>
                  <a:srgbClr val="C00000"/>
                </a:solidFill>
              </a:rPr>
              <a:t>by b</a:t>
            </a:r>
            <a:r>
              <a:rPr lang="en-US" sz="6000" b="1" dirty="0" smtClean="0">
                <a:solidFill>
                  <a:srgbClr val="002060"/>
                </a:solidFill>
              </a:rPr>
              <a:t>u</a:t>
            </a:r>
            <a:r>
              <a:rPr lang="en-US" sz="6000" b="1" dirty="0" smtClean="0">
                <a:solidFill>
                  <a:srgbClr val="C00000"/>
                </a:solidFill>
              </a:rPr>
              <a:t>s         by ca</a:t>
            </a:r>
            <a:r>
              <a:rPr lang="en-US" sz="6000" b="1" dirty="0" smtClean="0">
                <a:solidFill>
                  <a:srgbClr val="002060"/>
                </a:solidFill>
              </a:rPr>
              <a:t>r</a:t>
            </a:r>
            <a:r>
              <a:rPr lang="en-US" sz="6000" b="1" dirty="0" smtClean="0">
                <a:solidFill>
                  <a:srgbClr val="C00000"/>
                </a:solidFill>
              </a:rPr>
              <a:t>      </a:t>
            </a:r>
          </a:p>
          <a:p>
            <a:pPr>
              <a:buNone/>
            </a:pPr>
            <a:r>
              <a:rPr lang="en-US" sz="6000" b="1" dirty="0" smtClean="0">
                <a:solidFill>
                  <a:srgbClr val="C00000"/>
                </a:solidFill>
              </a:rPr>
              <a:t>              by tr</a:t>
            </a:r>
            <a:r>
              <a:rPr lang="en-US" sz="6000" b="1" dirty="0" smtClean="0">
                <a:solidFill>
                  <a:srgbClr val="002060"/>
                </a:solidFill>
              </a:rPr>
              <a:t>a</a:t>
            </a:r>
            <a:r>
              <a:rPr lang="en-US" sz="6000" b="1" dirty="0" smtClean="0">
                <a:solidFill>
                  <a:srgbClr val="C00000"/>
                </a:solidFill>
              </a:rPr>
              <a:t>m</a:t>
            </a:r>
            <a:endParaRPr lang="ru-RU" sz="6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Listening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ex 2 track 42 </a:t>
            </a:r>
            <a:br>
              <a:rPr lang="en-US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Picture 2" descr="Картинки по запросу слушание"/>
          <p:cNvPicPr>
            <a:picLocks noChangeAspect="1" noChangeArrowheads="1"/>
          </p:cNvPicPr>
          <p:nvPr/>
        </p:nvPicPr>
        <p:blipFill>
          <a:blip r:embed="rId2"/>
          <a:srcRect l="6562" t="1250" r="59688" b="55000"/>
          <a:stretch>
            <a:fillRect/>
          </a:stretch>
        </p:blipFill>
        <p:spPr bwMode="auto">
          <a:xfrm>
            <a:off x="2786050" y="2428868"/>
            <a:ext cx="3643338" cy="3542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енис\Desktop\Презентация 3 класс\angliyskiy-alfavit-dlya-det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72503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70C0"/>
                </a:solidFill>
              </a:rPr>
              <a:t>Reading speaking </a:t>
            </a:r>
            <a:br>
              <a:rPr lang="en-US" sz="6600" dirty="0" smtClean="0">
                <a:solidFill>
                  <a:srgbClr val="0070C0"/>
                </a:solidFill>
              </a:rPr>
            </a:br>
            <a:r>
              <a:rPr lang="en-US" sz="6600" dirty="0" smtClean="0">
                <a:solidFill>
                  <a:srgbClr val="0070C0"/>
                </a:solidFill>
              </a:rPr>
              <a:t>practice</a:t>
            </a:r>
            <a:br>
              <a:rPr lang="en-US" sz="6600" dirty="0" smtClean="0">
                <a:solidFill>
                  <a:srgbClr val="0070C0"/>
                </a:solidFill>
              </a:rPr>
            </a:br>
            <a:r>
              <a:rPr lang="en-US" sz="6600" dirty="0" smtClean="0">
                <a:solidFill>
                  <a:srgbClr val="0070C0"/>
                </a:solidFill>
              </a:rPr>
              <a:t>ex 2</a:t>
            </a:r>
            <a:endParaRPr lang="ru-RU" sz="6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4000528"/>
          </a:xfrm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rgbClr val="002060"/>
                </a:solidFill>
              </a:rPr>
              <a:t>I can go to Kazakhstan </a:t>
            </a:r>
            <a:r>
              <a:rPr lang="en-US" sz="11500" u="sng" dirty="0" smtClean="0">
                <a:solidFill>
                  <a:srgbClr val="C00000"/>
                </a:solidFill>
              </a:rPr>
              <a:t>by train</a:t>
            </a:r>
            <a:endParaRPr lang="ru-RU" sz="115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586790" cy="62865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How can you go to China? </a:t>
            </a:r>
          </a:p>
          <a:p>
            <a:pPr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- I can go to China by plane.   </a:t>
            </a:r>
          </a:p>
          <a:p>
            <a:pPr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How can you go to Russia?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- I can go to Russia by train.   </a:t>
            </a:r>
          </a:p>
          <a:p>
            <a:pPr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How can you go to New York?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I can go to New York by ship.     </a:t>
            </a:r>
          </a:p>
          <a:p>
            <a:pPr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How can you go to Moscow ?  </a:t>
            </a:r>
          </a:p>
          <a:p>
            <a:pPr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I can go to Moscow  by car.  </a:t>
            </a:r>
            <a:endParaRPr 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086600" cy="1104888"/>
          </a:xfrm>
        </p:spPr>
        <p:txBody>
          <a:bodyPr/>
          <a:lstStyle/>
          <a:p>
            <a:r>
              <a:rPr lang="en-US" sz="5400" dirty="0" smtClean="0">
                <a:solidFill>
                  <a:srgbClr val="002060"/>
                </a:solidFill>
              </a:rPr>
              <a:t>Writing practice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714488"/>
            <a:ext cx="8643998" cy="46434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87502" indent="-514350"/>
            <a:r>
              <a:rPr lang="en-US" sz="3200" dirty="0" smtClean="0">
                <a:solidFill>
                  <a:srgbClr val="C00000"/>
                </a:solidFill>
              </a:rPr>
              <a:t>1. I can go to…  by train. ( ship, dog, Russia.)</a:t>
            </a:r>
          </a:p>
          <a:p>
            <a:pPr marL="587502" indent="-514350"/>
            <a:r>
              <a:rPr lang="en-US" sz="3200" dirty="0" smtClean="0">
                <a:solidFill>
                  <a:srgbClr val="C00000"/>
                </a:solidFill>
              </a:rPr>
              <a:t>2. We ….go to China by plane. ( there, museums, can )</a:t>
            </a:r>
          </a:p>
          <a:p>
            <a:pPr marL="587502" indent="-514350"/>
            <a:r>
              <a:rPr lang="en-US" sz="3200" dirty="0" smtClean="0">
                <a:solidFill>
                  <a:srgbClr val="C00000"/>
                </a:solidFill>
              </a:rPr>
              <a:t>3. You can  go to London by….. ( ship, friend, river )</a:t>
            </a:r>
          </a:p>
          <a:p>
            <a:pPr marL="587502" indent="-514350"/>
            <a:r>
              <a:rPr lang="en-US" sz="3200" dirty="0" smtClean="0">
                <a:solidFill>
                  <a:srgbClr val="C00000"/>
                </a:solidFill>
              </a:rPr>
              <a:t>4. We  can  go to England ….bus. ( on, by, in ) </a:t>
            </a:r>
            <a:endParaRPr lang="ru-RU" sz="3200" dirty="0" smtClean="0">
              <a:solidFill>
                <a:srgbClr val="C00000"/>
              </a:solidFill>
            </a:endParaRPr>
          </a:p>
          <a:p>
            <a:pPr marL="587502" indent="-514350"/>
            <a:r>
              <a:rPr lang="en-US" sz="3200" dirty="0" smtClean="0">
                <a:solidFill>
                  <a:srgbClr val="C00000"/>
                </a:solidFill>
              </a:rPr>
              <a:t>5. You can …to Kazakhstan by car.(eat, go, fly)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5643602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KEY: 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       </a:t>
            </a:r>
            <a:r>
              <a:rPr lang="en-US" sz="6000" dirty="0" smtClean="0">
                <a:solidFill>
                  <a:srgbClr val="0070C0"/>
                </a:solidFill>
              </a:rPr>
              <a:t>1 – Russia</a:t>
            </a:r>
            <a:br>
              <a:rPr lang="en-US" sz="6000" dirty="0" smtClean="0">
                <a:solidFill>
                  <a:srgbClr val="0070C0"/>
                </a:solidFill>
              </a:rPr>
            </a:br>
            <a:r>
              <a:rPr lang="en-US" sz="6000" dirty="0" smtClean="0">
                <a:solidFill>
                  <a:srgbClr val="0070C0"/>
                </a:solidFill>
              </a:rPr>
              <a:t>  2 – can</a:t>
            </a:r>
            <a:br>
              <a:rPr lang="en-US" sz="6000" dirty="0" smtClean="0">
                <a:solidFill>
                  <a:srgbClr val="0070C0"/>
                </a:solidFill>
              </a:rPr>
            </a:br>
            <a:r>
              <a:rPr lang="en-US" sz="6000" dirty="0" smtClean="0">
                <a:solidFill>
                  <a:srgbClr val="0070C0"/>
                </a:solidFill>
              </a:rPr>
              <a:t>   3 – ship</a:t>
            </a:r>
            <a:br>
              <a:rPr lang="en-US" sz="6000" dirty="0" smtClean="0">
                <a:solidFill>
                  <a:srgbClr val="0070C0"/>
                </a:solidFill>
              </a:rPr>
            </a:br>
            <a:r>
              <a:rPr lang="en-US" sz="6000" dirty="0" smtClean="0">
                <a:solidFill>
                  <a:srgbClr val="0070C0"/>
                </a:solidFill>
              </a:rPr>
              <a:t>4 – by</a:t>
            </a:r>
            <a:br>
              <a:rPr lang="en-US" sz="6000" dirty="0" smtClean="0">
                <a:solidFill>
                  <a:srgbClr val="0070C0"/>
                </a:solidFill>
              </a:rPr>
            </a:br>
            <a:r>
              <a:rPr lang="en-US" sz="6000" dirty="0" smtClean="0">
                <a:solidFill>
                  <a:srgbClr val="0070C0"/>
                </a:solidFill>
              </a:rPr>
              <a:t>5 - go</a:t>
            </a:r>
            <a:endParaRPr lang="ru-RU" sz="6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Marks :</a:t>
            </a:r>
            <a:br>
              <a:rPr lang="en-US" sz="7200" dirty="0" smtClean="0">
                <a:solidFill>
                  <a:srgbClr val="FF0000"/>
                </a:solidFill>
              </a:rPr>
            </a:br>
            <a:r>
              <a:rPr lang="ru-RU" sz="7200" dirty="0" smtClean="0">
                <a:solidFill>
                  <a:srgbClr val="FF0000"/>
                </a:solidFill>
              </a:rPr>
              <a:t>     </a:t>
            </a:r>
            <a:r>
              <a:rPr lang="en-US" sz="7200" dirty="0" smtClean="0">
                <a:solidFill>
                  <a:srgbClr val="FF0000"/>
                </a:solidFill>
              </a:rPr>
              <a:t>0 – </a:t>
            </a:r>
            <a:r>
              <a:rPr lang="ru-RU" sz="7200" dirty="0" smtClean="0">
                <a:solidFill>
                  <a:srgbClr val="FF0000"/>
                </a:solidFill>
              </a:rPr>
              <a:t>«</a:t>
            </a:r>
            <a:r>
              <a:rPr lang="en-US" sz="7200" dirty="0" smtClean="0">
                <a:solidFill>
                  <a:srgbClr val="FF0000"/>
                </a:solidFill>
              </a:rPr>
              <a:t>5</a:t>
            </a:r>
            <a:r>
              <a:rPr lang="ru-RU" sz="7200" dirty="0" smtClean="0">
                <a:solidFill>
                  <a:srgbClr val="FF0000"/>
                </a:solidFill>
              </a:rPr>
              <a:t>»</a:t>
            </a:r>
            <a:r>
              <a:rPr lang="en-US" sz="7200" dirty="0" smtClean="0">
                <a:solidFill>
                  <a:srgbClr val="FF0000"/>
                </a:solidFill>
              </a:rPr>
              <a:t/>
            </a:r>
            <a:br>
              <a:rPr lang="en-US" sz="7200" dirty="0" smtClean="0">
                <a:solidFill>
                  <a:srgbClr val="FF0000"/>
                </a:solidFill>
              </a:rPr>
            </a:br>
            <a:r>
              <a:rPr lang="ru-RU" sz="7200" dirty="0" smtClean="0">
                <a:solidFill>
                  <a:srgbClr val="FF0000"/>
                </a:solidFill>
              </a:rPr>
              <a:t>     </a:t>
            </a:r>
            <a:r>
              <a:rPr lang="en-US" sz="7200" dirty="0" smtClean="0">
                <a:solidFill>
                  <a:srgbClr val="FF0000"/>
                </a:solidFill>
              </a:rPr>
              <a:t>1 – </a:t>
            </a:r>
            <a:r>
              <a:rPr lang="ru-RU" sz="7200" dirty="0" smtClean="0">
                <a:solidFill>
                  <a:srgbClr val="FF0000"/>
                </a:solidFill>
              </a:rPr>
              <a:t>«</a:t>
            </a:r>
            <a:r>
              <a:rPr lang="en-US" sz="7200" dirty="0" smtClean="0">
                <a:solidFill>
                  <a:srgbClr val="FF0000"/>
                </a:solidFill>
              </a:rPr>
              <a:t>4</a:t>
            </a:r>
            <a:r>
              <a:rPr lang="ru-RU" sz="7200" dirty="0" smtClean="0">
                <a:solidFill>
                  <a:srgbClr val="FF0000"/>
                </a:solidFill>
              </a:rPr>
              <a:t>»</a:t>
            </a:r>
            <a:r>
              <a:rPr lang="en-US" sz="7200" dirty="0" smtClean="0">
                <a:solidFill>
                  <a:srgbClr val="FF0000"/>
                </a:solidFill>
              </a:rPr>
              <a:t/>
            </a:r>
            <a:br>
              <a:rPr lang="en-US" sz="7200" dirty="0" smtClean="0">
                <a:solidFill>
                  <a:srgbClr val="FF0000"/>
                </a:solidFill>
              </a:rPr>
            </a:br>
            <a:r>
              <a:rPr lang="ru-RU" sz="7200" dirty="0" smtClean="0">
                <a:solidFill>
                  <a:srgbClr val="FF0000"/>
                </a:solidFill>
              </a:rPr>
              <a:t>     </a:t>
            </a:r>
            <a:r>
              <a:rPr lang="en-US" sz="7200" dirty="0" smtClean="0">
                <a:solidFill>
                  <a:srgbClr val="FF0000"/>
                </a:solidFill>
              </a:rPr>
              <a:t>2 – </a:t>
            </a:r>
            <a:r>
              <a:rPr lang="ru-RU" sz="7200" dirty="0" smtClean="0">
                <a:solidFill>
                  <a:srgbClr val="FF0000"/>
                </a:solidFill>
              </a:rPr>
              <a:t>«</a:t>
            </a:r>
            <a:r>
              <a:rPr lang="en-US" sz="7200" dirty="0" smtClean="0">
                <a:solidFill>
                  <a:srgbClr val="FF0000"/>
                </a:solidFill>
              </a:rPr>
              <a:t>3</a:t>
            </a:r>
            <a:r>
              <a:rPr lang="ru-RU" sz="7200" dirty="0" smtClean="0">
                <a:solidFill>
                  <a:srgbClr val="FF0000"/>
                </a:solidFill>
              </a:rPr>
              <a:t>»</a:t>
            </a:r>
            <a:r>
              <a:rPr lang="en-US" sz="7200" dirty="0" smtClean="0">
                <a:solidFill>
                  <a:srgbClr val="FF0000"/>
                </a:solidFill>
              </a:rPr>
              <a:t/>
            </a:r>
            <a:br>
              <a:rPr lang="en-US" sz="7200" dirty="0" smtClean="0">
                <a:solidFill>
                  <a:srgbClr val="FF0000"/>
                </a:solidFill>
              </a:rPr>
            </a:br>
            <a:r>
              <a:rPr lang="ru-RU" sz="7200" dirty="0" smtClean="0">
                <a:solidFill>
                  <a:srgbClr val="FF0000"/>
                </a:solidFill>
              </a:rPr>
              <a:t>     </a:t>
            </a:r>
            <a:r>
              <a:rPr lang="en-US" sz="7200" dirty="0" smtClean="0">
                <a:solidFill>
                  <a:srgbClr val="FF0000"/>
                </a:solidFill>
              </a:rPr>
              <a:t>3 – </a:t>
            </a:r>
            <a:r>
              <a:rPr lang="ru-RU" sz="7200" dirty="0" smtClean="0">
                <a:solidFill>
                  <a:srgbClr val="FF0000"/>
                </a:solidFill>
              </a:rPr>
              <a:t>«</a:t>
            </a:r>
            <a:r>
              <a:rPr lang="en-US" sz="7200" dirty="0" smtClean="0">
                <a:solidFill>
                  <a:srgbClr val="FF0000"/>
                </a:solidFill>
              </a:rPr>
              <a:t>2</a:t>
            </a:r>
            <a:r>
              <a:rPr lang="ru-RU" sz="7200" dirty="0" smtClean="0">
                <a:solidFill>
                  <a:srgbClr val="FF0000"/>
                </a:solidFill>
              </a:rPr>
              <a:t>»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The Khan Shatyr</a:t>
            </a:r>
            <a:endParaRPr lang="ru-RU" sz="6600" dirty="0">
              <a:solidFill>
                <a:srgbClr val="C00000"/>
              </a:solidFill>
            </a:endParaRPr>
          </a:p>
        </p:txBody>
      </p:sp>
      <p:pic>
        <p:nvPicPr>
          <p:cNvPr id="11266" name="Picture 2" descr="C:\Users\Денис\Desktop\Презентация 3 класс\14647324acaf5d24ddc2ab75dcf488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7620000" cy="4991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The Bayterek</a:t>
            </a:r>
            <a:endParaRPr lang="ru-RU" sz="7200" dirty="0">
              <a:solidFill>
                <a:srgbClr val="C00000"/>
              </a:solidFill>
            </a:endParaRPr>
          </a:p>
        </p:txBody>
      </p:sp>
      <p:pic>
        <p:nvPicPr>
          <p:cNvPr id="12290" name="Picture 2" descr="C:\Users\Денис\Desktop\Презентация 3 класс\1404499544_ast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6858048" cy="4897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The Astana Aquarium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Денис\Desktop\Презентация 3 класс\ml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572500" cy="4819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Buckingham Palace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Денис\Desktop\Презентация 3 класс\buckingham-palac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458728" cy="5321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енис\Desktop\Презентация 3 класс\numeros-en-ingles-grand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715304" cy="6026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The London Eye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15362" name="Picture 2" descr="C:\Users\Денис\Desktop\Презентация 3 класс\7619_8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500990" cy="47414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Big Ben</a:t>
            </a:r>
            <a:endParaRPr lang="ru-RU" sz="7200" dirty="0">
              <a:solidFill>
                <a:srgbClr val="C00000"/>
              </a:solidFill>
            </a:endParaRPr>
          </a:p>
        </p:txBody>
      </p:sp>
      <p:pic>
        <p:nvPicPr>
          <p:cNvPr id="16386" name="Picture 2" descr="C:\Users\Денис\Desktop\Презентация 3 класс\iWPT4BI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65584"/>
            <a:ext cx="7072362" cy="4549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London Bridge</a:t>
            </a:r>
            <a:endParaRPr lang="ru-RU" sz="6600" dirty="0">
              <a:solidFill>
                <a:srgbClr val="C00000"/>
              </a:solidFill>
            </a:endParaRPr>
          </a:p>
        </p:txBody>
      </p:sp>
      <p:pic>
        <p:nvPicPr>
          <p:cNvPr id="17410" name="Picture 2" descr="C:\Users\Денис\Desktop\Презентация 3 класс\iJ8KJO22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7643866" cy="4759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086600" cy="1500174"/>
          </a:xfrm>
        </p:spPr>
        <p:txBody>
          <a:bodyPr/>
          <a:lstStyle/>
          <a:p>
            <a:r>
              <a:rPr lang="en-US" sz="6000" dirty="0" smtClean="0">
                <a:solidFill>
                  <a:srgbClr val="002060"/>
                </a:solidFill>
              </a:rPr>
              <a:t>English proverbs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2143116"/>
            <a:ext cx="8358246" cy="1874382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</a:rPr>
              <a:t>East or West home is best.</a:t>
            </a:r>
          </a:p>
          <a:p>
            <a:r>
              <a:rPr lang="en-US" sz="6600" b="1" dirty="0" smtClean="0">
                <a:solidFill>
                  <a:srgbClr val="C00000"/>
                </a:solidFill>
              </a:rPr>
              <a:t>There is no place like home.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Homework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20236"/>
            <a:ext cx="82296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Workbook ex. 5</a:t>
            </a:r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р. 53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 106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new words</a:t>
            </a:r>
            <a:endParaRPr lang="ru-RU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7256"/>
            <a:ext cx="8229600" cy="32258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Writing Practice</a:t>
            </a:r>
            <a:br>
              <a:rPr lang="en-US" sz="6000" dirty="0" smtClean="0">
                <a:solidFill>
                  <a:srgbClr val="FF0000"/>
                </a:solidFill>
              </a:rPr>
            </a:br>
            <a:r>
              <a:rPr lang="en-US" sz="6000" dirty="0" smtClean="0">
                <a:solidFill>
                  <a:srgbClr val="FF0000"/>
                </a:solidFill>
              </a:rPr>
              <a:t/>
            </a:r>
            <a:br>
              <a:rPr lang="en-US" sz="6000" dirty="0" smtClean="0">
                <a:solidFill>
                  <a:srgbClr val="FF0000"/>
                </a:solidFill>
              </a:rPr>
            </a:br>
            <a:r>
              <a:rPr lang="en-US" sz="6000" dirty="0" smtClean="0">
                <a:solidFill>
                  <a:srgbClr val="002060"/>
                </a:solidFill>
              </a:rPr>
              <a:t>You……    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68742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0070C0"/>
                </a:solidFill>
              </a:rPr>
              <a:t>A song</a:t>
            </a:r>
            <a:br>
              <a:rPr lang="en-US" sz="7200" dirty="0" smtClean="0">
                <a:solidFill>
                  <a:srgbClr val="0070C0"/>
                </a:solidFill>
              </a:rPr>
            </a:br>
            <a:r>
              <a:rPr lang="en-US" sz="7200" dirty="0" smtClean="0">
                <a:solidFill>
                  <a:srgbClr val="0070C0"/>
                </a:solidFill>
              </a:rPr>
              <a:t>Travelling</a:t>
            </a:r>
            <a:endParaRPr lang="ru-RU" sz="7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Денис\Desktop\Презентация 3 класс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16503" cy="2357430"/>
          </a:xfrm>
          <a:prstGeom prst="rect">
            <a:avLst/>
          </a:prstGeom>
          <a:noFill/>
        </p:spPr>
      </p:pic>
      <p:pic>
        <p:nvPicPr>
          <p:cNvPr id="18434" name="Picture 2" descr="C:\Users\Денис\Desktop\Презентация 3 класс\i7FHR8SK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357694"/>
            <a:ext cx="3317381" cy="2286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118" y="2000240"/>
            <a:ext cx="8229600" cy="2571768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The lesson is over!</a:t>
            </a:r>
            <a:br>
              <a:rPr lang="en-US" sz="6600" dirty="0" smtClean="0">
                <a:solidFill>
                  <a:srgbClr val="C00000"/>
                </a:solidFill>
              </a:rPr>
            </a:br>
            <a:r>
              <a:rPr lang="en-US" sz="6600" dirty="0" smtClean="0">
                <a:solidFill>
                  <a:srgbClr val="C00000"/>
                </a:solidFill>
              </a:rPr>
              <a:t>Goodbye!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Денис\Desktop\Презентация 3 класс\iUB6ZXOX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143116"/>
            <a:ext cx="5640412" cy="388682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857232"/>
            <a:ext cx="6286544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ru-RU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472518" cy="1543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Theme of the lesson  is -</a:t>
            </a:r>
          </a:p>
          <a:p>
            <a:pPr algn="ctr">
              <a:buNone/>
            </a:pPr>
            <a:r>
              <a:rPr lang="ru-RU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Travelling</a:t>
            </a:r>
            <a:r>
              <a:rPr lang="ru-RU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8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429000"/>
            <a:ext cx="5276856" cy="292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motto of the Lesson is :</a:t>
            </a:r>
            <a:endParaRPr lang="ru-RU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136525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"The world is a book, and those who do not travel, read only a page."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2797172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Phonetic drill</a:t>
            </a:r>
            <a:br>
              <a:rPr lang="en-US" sz="6000" dirty="0" smtClean="0">
                <a:solidFill>
                  <a:srgbClr val="002060"/>
                </a:solidFill>
              </a:rPr>
            </a:b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3891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071678"/>
            <a:ext cx="3532238" cy="4432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142984"/>
            <a:ext cx="707236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England</a:t>
            </a:r>
          </a:p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Kazakhstan</a:t>
            </a:r>
          </a:p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            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Astana</a:t>
            </a:r>
          </a:p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      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York</a:t>
            </a:r>
          </a:p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China             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Moscow</a:t>
            </a:r>
          </a:p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London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14290"/>
            <a:ext cx="3514729" cy="233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80010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Baiterek</a:t>
            </a:r>
            <a:endParaRPr lang="en-US" sz="5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Astana Aquarium</a:t>
            </a:r>
          </a:p>
          <a:p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Khan Shatyr</a:t>
            </a:r>
          </a:p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London Eye</a:t>
            </a:r>
          </a:p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Ben</a:t>
            </a:r>
          </a:p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London Bridge</a:t>
            </a:r>
          </a:p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Buckingham Palace</a:t>
            </a:r>
            <a:endParaRPr lang="ru-RU" sz="5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5">
      <a:dk1>
        <a:sysClr val="windowText" lastClr="000000"/>
      </a:dk1>
      <a:lt1>
        <a:sysClr val="window" lastClr="FFFFFF"/>
      </a:lt1>
      <a:dk2>
        <a:srgbClr val="FFFF00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575</TotalTime>
  <Words>443</Words>
  <Application>Microsoft Office PowerPoint</Application>
  <PresentationFormat>Экран (4:3)</PresentationFormat>
  <Paragraphs>109</Paragraphs>
  <Slides>48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7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HELLO!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Phonetic drill </vt:lpstr>
      <vt:lpstr>Презентация PowerPoint</vt:lpstr>
      <vt:lpstr>Презентация PowerPoint</vt:lpstr>
      <vt:lpstr>Checking up  homework p 54-55  ex 2 </vt:lpstr>
      <vt:lpstr>Презентация PowerPoint</vt:lpstr>
      <vt:lpstr>Презентация PowerPoint</vt:lpstr>
      <vt:lpstr>Презентация PowerPoint</vt:lpstr>
      <vt:lpstr>Презентация PowerPoint</vt:lpstr>
      <vt:lpstr>The metro map</vt:lpstr>
      <vt:lpstr>Metro in London</vt:lpstr>
      <vt:lpstr>Презентация PowerPoint</vt:lpstr>
      <vt:lpstr>Презентация PowerPoint</vt:lpstr>
      <vt:lpstr>Listening   track 41 p 54</vt:lpstr>
      <vt:lpstr>Reading p 54-55 The metro in Kazakhstan</vt:lpstr>
      <vt:lpstr>Answer the questions ex 3 p55 </vt:lpstr>
      <vt:lpstr>Physical drill</vt:lpstr>
      <vt:lpstr>Video</vt:lpstr>
      <vt:lpstr>Презентация PowerPoint</vt:lpstr>
      <vt:lpstr>Rule: We use the preposition «by» before Kinds of transport: </vt:lpstr>
      <vt:lpstr>Презентация PowerPoint</vt:lpstr>
      <vt:lpstr>Презентация PowerPoint</vt:lpstr>
      <vt:lpstr>Презентация PowerPoint</vt:lpstr>
      <vt:lpstr>Listening  ex 2 track 42  </vt:lpstr>
      <vt:lpstr>Reading speaking  practice ex 2</vt:lpstr>
      <vt:lpstr>I can go to Kazakhstan by train</vt:lpstr>
      <vt:lpstr>Презентация PowerPoint</vt:lpstr>
      <vt:lpstr>Writing practice</vt:lpstr>
      <vt:lpstr>KEY:         1 – Russia   2 – can    3 – ship 4 – by 5 - go</vt:lpstr>
      <vt:lpstr>Marks :      0 – «5»      1 – «4»      2 – «3»      3 – «2»</vt:lpstr>
      <vt:lpstr>The Khan Shatyr</vt:lpstr>
      <vt:lpstr>The Bayterek</vt:lpstr>
      <vt:lpstr>The Astana Aquarium</vt:lpstr>
      <vt:lpstr>Buckingham Palace</vt:lpstr>
      <vt:lpstr>The London Eye</vt:lpstr>
      <vt:lpstr>Big Ben</vt:lpstr>
      <vt:lpstr>London Bridge</vt:lpstr>
      <vt:lpstr>English proverbs</vt:lpstr>
      <vt:lpstr>Homework</vt:lpstr>
      <vt:lpstr>Writing Practice  You……    </vt:lpstr>
      <vt:lpstr>A song Travelling</vt:lpstr>
      <vt:lpstr>The lesson is over! Goodbye!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HELLO!</dc:title>
  <dc:creator>Денис</dc:creator>
  <cp:lastModifiedBy>1</cp:lastModifiedBy>
  <cp:revision>56</cp:revision>
  <dcterms:created xsi:type="dcterms:W3CDTF">2017-02-12T08:55:01Z</dcterms:created>
  <dcterms:modified xsi:type="dcterms:W3CDTF">2017-03-13T06:41:38Z</dcterms:modified>
</cp:coreProperties>
</file>