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70" r:id="rId2"/>
    <p:sldId id="307" r:id="rId3"/>
    <p:sldId id="308" r:id="rId4"/>
    <p:sldId id="311" r:id="rId5"/>
    <p:sldId id="288" r:id="rId6"/>
    <p:sldId id="297" r:id="rId7"/>
    <p:sldId id="309" r:id="rId8"/>
    <p:sldId id="271" r:id="rId9"/>
    <p:sldId id="312" r:id="rId10"/>
    <p:sldId id="316" r:id="rId11"/>
    <p:sldId id="317" r:id="rId12"/>
    <p:sldId id="269" r:id="rId13"/>
    <p:sldId id="318" r:id="rId14"/>
    <p:sldId id="298" r:id="rId15"/>
    <p:sldId id="299" r:id="rId16"/>
    <p:sldId id="303" r:id="rId17"/>
    <p:sldId id="304" r:id="rId18"/>
    <p:sldId id="302" r:id="rId19"/>
    <p:sldId id="267" r:id="rId20"/>
    <p:sldId id="305" r:id="rId21"/>
    <p:sldId id="26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78238" autoAdjust="0"/>
  </p:normalViewPr>
  <p:slideViewPr>
    <p:cSldViewPr>
      <p:cViewPr varScale="1">
        <p:scale>
          <a:sx n="57" d="100"/>
          <a:sy n="57" d="100"/>
        </p:scale>
        <p:origin x="-16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AC9A8-2E4D-4EF6-A7D0-A8C4937D4F22}" type="datetimeFigureOut">
              <a:rPr lang="ru-RU" smtClean="0"/>
              <a:pPr/>
              <a:t>05.12.2016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31B3C-3FD9-4475-B1AC-50C70AA1877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3399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31B3C-3FD9-4475-B1AC-50C70AA18779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674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31B3C-3FD9-4475-B1AC-50C70AA1877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44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31B3C-3FD9-4475-B1AC-50C70AA18779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144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31B3C-3FD9-4475-B1AC-50C70AA18779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29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31B3C-3FD9-4475-B1AC-50C70AA18779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855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31B3C-3FD9-4475-B1AC-50C70AA18779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5327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31B3C-3FD9-4475-B1AC-50C70AA18779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856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31B3C-3FD9-4475-B1AC-50C70AA18779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029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31B3C-3FD9-4475-B1AC-50C70AA18779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04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B54-085D-4DA3-B3A1-5C37DE466C73}" type="datetimeFigureOut">
              <a:rPr lang="ru-RU" smtClean="0"/>
              <a:pPr/>
              <a:t>05.12.2016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20DE-58F4-40A1-8749-B8C014935BA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B54-085D-4DA3-B3A1-5C37DE466C73}" type="datetimeFigureOut">
              <a:rPr lang="ru-RU" smtClean="0"/>
              <a:pPr/>
              <a:t>05.12.2016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20DE-58F4-40A1-8749-B8C014935BA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B54-085D-4DA3-B3A1-5C37DE466C73}" type="datetimeFigureOut">
              <a:rPr lang="ru-RU" smtClean="0"/>
              <a:pPr/>
              <a:t>05.12.2016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20DE-58F4-40A1-8749-B8C014935BA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B54-085D-4DA3-B3A1-5C37DE466C73}" type="datetimeFigureOut">
              <a:rPr lang="ru-RU" smtClean="0"/>
              <a:pPr/>
              <a:t>05.12.2016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20DE-58F4-40A1-8749-B8C014935BA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B54-085D-4DA3-B3A1-5C37DE466C73}" type="datetimeFigureOut">
              <a:rPr lang="ru-RU" smtClean="0"/>
              <a:pPr/>
              <a:t>05.12.2016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20DE-58F4-40A1-8749-B8C014935BA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B54-085D-4DA3-B3A1-5C37DE466C73}" type="datetimeFigureOut">
              <a:rPr lang="ru-RU" smtClean="0"/>
              <a:pPr/>
              <a:t>05.12.2016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20DE-58F4-40A1-8749-B8C014935BA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B54-085D-4DA3-B3A1-5C37DE466C73}" type="datetimeFigureOut">
              <a:rPr lang="ru-RU" smtClean="0"/>
              <a:pPr/>
              <a:t>05.12.2016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20DE-58F4-40A1-8749-B8C014935BA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B54-085D-4DA3-B3A1-5C37DE466C73}" type="datetimeFigureOut">
              <a:rPr lang="ru-RU" smtClean="0"/>
              <a:pPr/>
              <a:t>05.12.2016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20DE-58F4-40A1-8749-B8C014935BA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B54-085D-4DA3-B3A1-5C37DE466C73}" type="datetimeFigureOut">
              <a:rPr lang="ru-RU" smtClean="0"/>
              <a:pPr/>
              <a:t>05.12.2016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20DE-58F4-40A1-8749-B8C014935BA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B54-085D-4DA3-B3A1-5C37DE466C73}" type="datetimeFigureOut">
              <a:rPr lang="ru-RU" smtClean="0"/>
              <a:pPr/>
              <a:t>05.12.2016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1720DE-58F4-40A1-8749-B8C014935BA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B54-085D-4DA3-B3A1-5C37DE466C73}" type="datetimeFigureOut">
              <a:rPr lang="ru-RU" smtClean="0"/>
              <a:pPr/>
              <a:t>05.12.2016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720DE-58F4-40A1-8749-B8C014935BA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429BB54-085D-4DA3-B3A1-5C37DE466C73}" type="datetimeFigureOut">
              <a:rPr lang="ru-RU" smtClean="0"/>
              <a:pPr/>
              <a:t>05.12.2016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B1720DE-58F4-40A1-8749-B8C014935BA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edge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1.wav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gif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4.gif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1.wav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11" Type="http://schemas.openxmlformats.org/officeDocument/2006/relationships/image" Target="../media/image42.gif"/><Relationship Id="rId5" Type="http://schemas.openxmlformats.org/officeDocument/2006/relationships/image" Target="../media/image39.gif"/><Relationship Id="rId10" Type="http://schemas.openxmlformats.org/officeDocument/2006/relationships/image" Target="../media/image18.jpeg"/><Relationship Id="rId4" Type="http://schemas.openxmlformats.org/officeDocument/2006/relationships/image" Target="../media/image38.gif"/><Relationship Id="rId9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10" Type="http://schemas.openxmlformats.org/officeDocument/2006/relationships/image" Target="../media/image4.gif"/><Relationship Id="rId4" Type="http://schemas.openxmlformats.org/officeDocument/2006/relationships/image" Target="../media/image8.gif"/><Relationship Id="rId9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4.gif"/><Relationship Id="rId4" Type="http://schemas.openxmlformats.org/officeDocument/2006/relationships/image" Target="../media/image8.gif"/><Relationship Id="rId9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>
            <a:spLocks noChangeArrowheads="1"/>
          </p:cNvSpPr>
          <p:nvPr/>
        </p:nvSpPr>
        <p:spPr bwMode="auto">
          <a:xfrm rot="2202963">
            <a:off x="3526124" y="1604769"/>
            <a:ext cx="5256584" cy="4468206"/>
          </a:xfrm>
          <a:prstGeom prst="cloudCallout">
            <a:avLst>
              <a:gd name="adj1" fmla="val -64079"/>
              <a:gd name="adj2" fmla="val 54708"/>
            </a:avLst>
          </a:prstGeom>
          <a:solidFill>
            <a:srgbClr val="C9FAFC"/>
          </a:solidFill>
          <a:ln w="25400" algn="ctr">
            <a:solidFill>
              <a:srgbClr val="08509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kk-KZ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ыноска-облако 5"/>
          <p:cNvSpPr>
            <a:spLocks noChangeArrowheads="1"/>
          </p:cNvSpPr>
          <p:nvPr/>
        </p:nvSpPr>
        <p:spPr bwMode="auto">
          <a:xfrm rot="1926169">
            <a:off x="3845247" y="811768"/>
            <a:ext cx="5256584" cy="4468206"/>
          </a:xfrm>
          <a:prstGeom prst="cloudCallout">
            <a:avLst>
              <a:gd name="adj1" fmla="val -64079"/>
              <a:gd name="adj2" fmla="val 54708"/>
            </a:avLst>
          </a:prstGeom>
          <a:solidFill>
            <a:srgbClr val="C9FAFC"/>
          </a:solidFill>
          <a:ln w="25400" algn="ctr">
            <a:solidFill>
              <a:srgbClr val="08509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kk-KZ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19" descr="кун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164209">
            <a:off x="-426490" y="267284"/>
            <a:ext cx="535934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9" descr="кун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164209">
            <a:off x="-426491" y="267283"/>
            <a:ext cx="535934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Выноска-облако 8"/>
          <p:cNvSpPr>
            <a:spLocks noChangeArrowheads="1"/>
          </p:cNvSpPr>
          <p:nvPr/>
        </p:nvSpPr>
        <p:spPr bwMode="auto">
          <a:xfrm>
            <a:off x="4572000" y="188641"/>
            <a:ext cx="4391697" cy="4536504"/>
          </a:xfrm>
          <a:prstGeom prst="cloudCallout">
            <a:avLst>
              <a:gd name="adj1" fmla="val -87035"/>
              <a:gd name="adj2" fmla="val 42241"/>
            </a:avLst>
          </a:prstGeom>
          <a:solidFill>
            <a:srgbClr val="C9FAFC"/>
          </a:solidFill>
          <a:ln w="25400" algn="ctr">
            <a:solidFill>
              <a:srgbClr val="085091"/>
            </a:solidFill>
            <a:round/>
            <a:headEnd/>
            <a:tailEnd/>
          </a:ln>
        </p:spPr>
        <p:txBody>
          <a:bodyPr anchor="ctr"/>
          <a:lstStyle/>
          <a:p>
            <a:pPr lvl="0" algn="ctr"/>
            <a:r>
              <a:rPr lang="kk-KZ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Арайланып таң атты,</a:t>
            </a:r>
          </a:p>
          <a:p>
            <a:pPr lvl="0" algn="ctr"/>
            <a:r>
              <a:rPr lang="kk-KZ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Алтын шуақ таратты.</a:t>
            </a:r>
          </a:p>
          <a:p>
            <a:pPr lvl="0" algn="ctr"/>
            <a:r>
              <a:rPr lang="kk-KZ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Жарқырайды күніміз,</a:t>
            </a:r>
          </a:p>
          <a:p>
            <a:pPr lvl="0" algn="ctr"/>
            <a:r>
              <a:rPr lang="kk-KZ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Жадырайды жанымыз!</a:t>
            </a:r>
          </a:p>
        </p:txBody>
      </p: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-17"/>
            <a:chExt cx="5783" cy="4342"/>
          </a:xfrm>
        </p:grpSpPr>
        <p:grpSp>
          <p:nvGrpSpPr>
            <p:cNvPr id="11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3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8" descr="пгшлпгш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8078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build="p" animBg="1"/>
      <p:bldP spid="9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87624" y="685801"/>
            <a:ext cx="7041976" cy="3657599"/>
          </a:xfrm>
        </p:spPr>
        <p:txBody>
          <a:bodyPr>
            <a:normAutofit/>
          </a:bodyPr>
          <a:lstStyle/>
          <a:p>
            <a:r>
              <a:rPr lang="kk-KZ" sz="7200" dirty="0" smtClean="0">
                <a:solidFill>
                  <a:srgbClr val="92D050"/>
                </a:solidFill>
              </a:rPr>
              <a:t>Сергіту сәті</a:t>
            </a:r>
            <a:endParaRPr lang="ru-RU" sz="7200" dirty="0">
              <a:solidFill>
                <a:srgbClr val="92D050"/>
              </a:solidFill>
            </a:endParaRPr>
          </a:p>
        </p:txBody>
      </p:sp>
      <p:pic>
        <p:nvPicPr>
          <p:cNvPr id="4" name="Picture 8" descr="861c0bc841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274838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56032">
              <a:spcBef>
                <a:spcPct val="20000"/>
              </a:spcBef>
              <a:buSzPct val="60000"/>
              <a:buFont typeface="Wingdings" pitchFamily="2" charset="2"/>
              <a:buChar char=""/>
            </a:pPr>
            <a:r>
              <a:rPr lang="kk-KZ" sz="9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Сергіту сәті</a:t>
            </a:r>
            <a:endParaRPr lang="ru-RU" sz="9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469415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қызылөрі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036638"/>
            <a:ext cx="8134350" cy="4572000"/>
          </a:xfrm>
        </p:spPr>
      </p:pic>
    </p:spTree>
    <p:extLst>
      <p:ext uri="{BB962C8B-B14F-4D97-AF65-F5344CB8AC3E}">
        <p14:creationId xmlns:p14="http://schemas.microsoft.com/office/powerpoint/2010/main" val="2161342374"/>
      </p:ext>
    </p:extLst>
  </p:cSld>
  <p:clrMapOvr>
    <a:masterClrMapping/>
  </p:clrMapOvr>
  <p:transition>
    <p:wedg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31137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Слайд" r:id="rId4" imgW="1054728" imgH="789408" progId="PowerPoint.Slide.8">
                  <p:embed/>
                </p:oleObj>
              </mc:Choice>
              <mc:Fallback>
                <p:oleObj name="Слайд" r:id="rId4" imgW="1054728" imgH="789408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755650" y="1125538"/>
            <a:ext cx="69135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600" b="1" i="1" dirty="0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539750" y="4292600"/>
            <a:ext cx="8137525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kk-KZ" sz="8000" b="1" dirty="0">
              <a:solidFill>
                <a:srgbClr val="0070C0"/>
              </a:solidFill>
            </a:endParaRPr>
          </a:p>
        </p:txBody>
      </p:sp>
      <p:pic>
        <p:nvPicPr>
          <p:cNvPr id="1033" name="Picture 14" descr="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5825" y="404813"/>
            <a:ext cx="16573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87861" y="2967335"/>
            <a:ext cx="7568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kk-KZ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2" name="Рисунок 19" descr="кун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41449">
            <a:off x="724124" y="126202"/>
            <a:ext cx="2117506" cy="168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699791" y="188640"/>
            <a:ext cx="4106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k-KZ" sz="2400" b="1" cap="all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9685" dist="12700" dir="5400000" algn="tl" rotWithShape="0">
                    <a:srgbClr val="7A7A7A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Деңгейлік тапсырмалар</a:t>
            </a:r>
            <a:endParaRPr lang="ru-RU" sz="2400" b="1" cap="all" dirty="0">
              <a:ln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9685" dist="12700" dir="5400000" algn="tl" rotWithShape="0">
                  <a:srgbClr val="7A7A7A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-17"/>
            <a:chExt cx="5783" cy="4342"/>
          </a:xfrm>
        </p:grpSpPr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7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18" descr="пгшлпгш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6532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http://klub-drug.ru/wp-content/uploads/2011/04/41.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988" y="5083968"/>
            <a:ext cx="1728191" cy="115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9" descr="кун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40637">
            <a:off x="196722" y="280704"/>
            <a:ext cx="2209132" cy="209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-633650"/>
            <a:ext cx="653447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b="1" dirty="0">
                <a:latin typeface="Times New Roman"/>
                <a:ea typeface="Calibri"/>
                <a:cs typeface="Times New Roman"/>
              </a:rPr>
              <a:t> </a:t>
            </a:r>
            <a:endParaRPr lang="kk-KZ" b="1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kk-KZ" b="1" dirty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kk-KZ" b="1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kk-KZ" b="1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b="1" dirty="0" smtClean="0">
                <a:latin typeface="Times New Roman"/>
                <a:ea typeface="Calibri"/>
                <a:cs typeface="Times New Roman"/>
              </a:rPr>
              <a:t>4.Жіктелу </a:t>
            </a:r>
            <a:r>
              <a:rPr lang="kk-KZ" b="1" dirty="0">
                <a:latin typeface="Times New Roman"/>
                <a:ea typeface="Calibri"/>
                <a:cs typeface="Times New Roman"/>
              </a:rPr>
              <a:t>деген не?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    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kk-KZ" dirty="0">
                <a:latin typeface="Times New Roman"/>
                <a:ea typeface="Calibri"/>
                <a:cs typeface="Times New Roman"/>
              </a:rPr>
              <a:t>Сөздің   ...           жалғауды қабылдауын      ...            дейді. Сөздер үш      ...       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         және      ...  ,  ...     түрде жіктеледі.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kk-KZ" b="1" dirty="0">
                <a:latin typeface="Times New Roman"/>
                <a:ea typeface="Calibri"/>
                <a:cs typeface="Times New Roman"/>
              </a:rPr>
              <a:t>5.Қазақ тілінде неше септік бар? Олардың сұрақтары </a:t>
            </a:r>
            <a:r>
              <a:rPr lang="kk-KZ" b="1" dirty="0" smtClean="0">
                <a:latin typeface="Times New Roman"/>
                <a:ea typeface="Calibri"/>
                <a:cs typeface="Times New Roman"/>
              </a:rPr>
              <a:t>қандай</a:t>
            </a:r>
            <a:r>
              <a:rPr lang="kk-KZ" b="1" dirty="0">
                <a:latin typeface="Times New Roman"/>
                <a:ea typeface="Calibri"/>
                <a:cs typeface="Times New Roman"/>
              </a:rPr>
              <a:t>?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       Қазақ тілінде               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...      септік </a:t>
            </a:r>
            <a:r>
              <a:rPr lang="kk-KZ" dirty="0">
                <a:latin typeface="Times New Roman"/>
                <a:ea typeface="Calibri"/>
                <a:cs typeface="Times New Roman"/>
              </a:rPr>
              <a:t>бар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      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       Атау септік                 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kk-KZ" dirty="0">
                <a:latin typeface="Times New Roman"/>
                <a:ea typeface="Calibri"/>
                <a:cs typeface="Times New Roman"/>
              </a:rPr>
              <a:t>...     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жалғауы </a:t>
            </a:r>
            <a:r>
              <a:rPr lang="kk-KZ" dirty="0">
                <a:latin typeface="Times New Roman"/>
                <a:ea typeface="Calibri"/>
                <a:cs typeface="Times New Roman"/>
              </a:rPr>
              <a:t>жоқ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       Ілік септік                   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...     </a:t>
            </a:r>
            <a:r>
              <a:rPr lang="kk-KZ" dirty="0">
                <a:latin typeface="Times New Roman"/>
                <a:ea typeface="Calibri"/>
                <a:cs typeface="Times New Roman"/>
              </a:rPr>
              <a:t>–ның/-нің,  -дың/-дің, -тың/-тің.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       Барыс септік              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kk-KZ" dirty="0">
                <a:latin typeface="Times New Roman"/>
                <a:ea typeface="Calibri"/>
                <a:cs typeface="Times New Roman"/>
              </a:rPr>
              <a:t>...    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–</a:t>
            </a:r>
            <a:r>
              <a:rPr lang="kk-KZ" dirty="0">
                <a:latin typeface="Times New Roman"/>
                <a:ea typeface="Calibri"/>
                <a:cs typeface="Times New Roman"/>
              </a:rPr>
              <a:t>қа/-ке,  -ға/-ге,  -на/-не,  -а,-е.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       Табыс септік                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...    –</a:t>
            </a:r>
            <a:r>
              <a:rPr lang="kk-KZ" dirty="0">
                <a:latin typeface="Times New Roman"/>
                <a:ea typeface="Calibri"/>
                <a:cs typeface="Times New Roman"/>
              </a:rPr>
              <a:t>ны,-ні,-ды,-ді,-ты,-ті.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       Жатыс септік              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kk-KZ" dirty="0">
                <a:latin typeface="Times New Roman"/>
                <a:ea typeface="Calibri"/>
                <a:cs typeface="Times New Roman"/>
              </a:rPr>
              <a:t>...    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–</a:t>
            </a:r>
            <a:r>
              <a:rPr lang="kk-KZ" dirty="0">
                <a:latin typeface="Times New Roman"/>
                <a:ea typeface="Calibri"/>
                <a:cs typeface="Times New Roman"/>
              </a:rPr>
              <a:t>да,-де,-та,-те,-нда.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       Шығыс септік              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kk-KZ" dirty="0">
                <a:latin typeface="Times New Roman"/>
                <a:ea typeface="Calibri"/>
                <a:cs typeface="Times New Roman"/>
              </a:rPr>
              <a:t>...    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–</a:t>
            </a:r>
            <a:r>
              <a:rPr lang="kk-KZ" dirty="0">
                <a:latin typeface="Times New Roman"/>
                <a:ea typeface="Calibri"/>
                <a:cs typeface="Times New Roman"/>
              </a:rPr>
              <a:t>дан,-ден,-тан,-тен,-нан,-нен.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       Көмектес септік          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kk-KZ" dirty="0">
                <a:latin typeface="Times New Roman"/>
                <a:ea typeface="Calibri"/>
                <a:cs typeface="Times New Roman"/>
              </a:rPr>
              <a:t>... 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   –</a:t>
            </a:r>
            <a:r>
              <a:rPr lang="kk-KZ" dirty="0">
                <a:latin typeface="Times New Roman"/>
                <a:ea typeface="Calibri"/>
                <a:cs typeface="Times New Roman"/>
              </a:rPr>
              <a:t>мен,-бен,-пен,-менен,-бенен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,                  </a:t>
            </a:r>
          </a:p>
          <a:p>
            <a:pPr>
              <a:spcAft>
                <a:spcPts val="0"/>
              </a:spcAft>
            </a:pPr>
            <a:r>
              <a:rPr lang="kk-KZ" dirty="0" smtClean="0">
                <a:latin typeface="Times New Roman"/>
                <a:ea typeface="Calibri"/>
                <a:cs typeface="Times New Roman"/>
              </a:rPr>
              <a:t>                                                                                             -пенен</a:t>
            </a:r>
            <a:r>
              <a:rPr lang="kk-KZ" dirty="0"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 </a:t>
            </a:r>
            <a:endParaRPr lang="ru-RU" dirty="0"/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-17"/>
            <a:chExt cx="5783" cy="4342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8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18" descr="пгшлпгш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1915560"/>
      </p:ext>
    </p:extLst>
  </p:cSld>
  <p:clrMapOvr>
    <a:masterClrMapping/>
  </p:clrMapOvr>
  <p:transition advClick="0" advTm="13140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трелка вверх 12"/>
          <p:cNvSpPr/>
          <p:nvPr/>
        </p:nvSpPr>
        <p:spPr>
          <a:xfrm rot="5400000">
            <a:off x="4470125" y="-2416983"/>
            <a:ext cx="253077" cy="7295485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63688" y="260648"/>
            <a:ext cx="54726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endParaRPr lang="kk-KZ" sz="2400" b="1" cap="all" dirty="0" smtClean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>
              <a:defRPr/>
            </a:pPr>
            <a:r>
              <a:rPr lang="kk-KZ" sz="24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Деңгейлік тапсырмалар</a:t>
            </a:r>
            <a:endParaRPr lang="ru-RU" sz="2400" b="1" cap="all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3" name="Picture 5" descr="C:\Мои документы\18d4fe4e432762959454b5637960f7e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5143512"/>
            <a:ext cx="1080120" cy="1172045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1763688" y="1357298"/>
            <a:ext cx="6674514" cy="571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kk-KZ" sz="2800" dirty="0">
                <a:latin typeface="Times New Roman"/>
                <a:ea typeface="Calibri"/>
                <a:cs typeface="Times New Roman"/>
              </a:rPr>
              <a:t> </a:t>
            </a:r>
            <a:r>
              <a:rPr lang="kk-KZ" sz="2800" dirty="0" smtClean="0">
                <a:latin typeface="Times New Roman"/>
                <a:ea typeface="Calibri"/>
                <a:cs typeface="Times New Roman"/>
              </a:rPr>
              <a:t>                                </a:t>
            </a:r>
            <a:r>
              <a:rPr lang="kk-KZ" sz="28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ІІ-деңгей</a:t>
            </a:r>
          </a:p>
          <a:p>
            <a:pPr lvl="0">
              <a:spcAft>
                <a:spcPts val="0"/>
              </a:spcAft>
            </a:pPr>
            <a:r>
              <a:rPr lang="kk-KZ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kk-KZ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1. І топ  </a:t>
            </a:r>
            <a:r>
              <a:rPr lang="kk-KZ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Дос, сыйлық сөздерін септеңдер.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kk-KZ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ІІ топ</a:t>
            </a:r>
            <a:r>
              <a:rPr lang="kk-KZ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 Дос, сыйлық сөздерін тәуелдеңдер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kk-KZ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ІІІ топ</a:t>
            </a:r>
            <a:r>
              <a:rPr lang="kk-KZ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Дос сөзін жіктеңдер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kk-KZ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2</a:t>
            </a:r>
            <a:r>
              <a:rPr lang="kk-KZ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kk-KZ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а) Сөйлемдерді түсініп оқу. Ауызша аудару. </a:t>
            </a:r>
            <a:r>
              <a:rPr lang="kk-KZ" sz="24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     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Менің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досымның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аты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Әділет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Ол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kk-KZ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жетінші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сыныпта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оқиды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. 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Ол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шілде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айында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туған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ә)"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Моншақ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тізу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"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ойыны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Мәтіннен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жуан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сөздерді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бір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бағанға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жіңішке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сөздерді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екінші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бағанға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бөліп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жаз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Жуан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сөздер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----- </a:t>
            </a:r>
            <a:r>
              <a:rPr lang="kk-KZ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           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Жіңішке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сөздер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kk-KZ" sz="2400" dirty="0" smtClean="0">
              <a:latin typeface="Times New Roman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kk-KZ" sz="2400" dirty="0" smtClean="0">
                <a:latin typeface="Times New Roman"/>
                <a:ea typeface="Times New Roman"/>
                <a:cs typeface="Times New Roman"/>
              </a:rPr>
              <a:t>3.  4-тапсырма </a:t>
            </a:r>
            <a:r>
              <a:rPr lang="kk-KZ" sz="2400" dirty="0">
                <a:latin typeface="Times New Roman"/>
                <a:ea typeface="Times New Roman"/>
                <a:cs typeface="Times New Roman"/>
              </a:rPr>
              <a:t>, 67- бет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400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0" name="Picture 5" descr="C:\Мои документы\18d4fe4e432762959454b5637960f7e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5143513"/>
            <a:ext cx="1080120" cy="1172044"/>
          </a:xfrm>
          <a:prstGeom prst="rect">
            <a:avLst/>
          </a:prstGeom>
          <a:noFill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091422"/>
            <a:ext cx="1296144" cy="122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0809"/>
            <a:ext cx="2160238" cy="269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57298"/>
            <a:ext cx="1440160" cy="172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-17"/>
            <a:chExt cx="5783" cy="4342"/>
          </a:xfrm>
        </p:grpSpPr>
        <p:grpSp>
          <p:nvGrpSpPr>
            <p:cNvPr id="12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5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18" descr="пгшлпгш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8281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Рисунок1ВА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5112025"/>
            <a:ext cx="216024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36305" y="188640"/>
            <a:ext cx="8292268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sz="3200" dirty="0" smtClean="0">
                <a:latin typeface="Times New Roman"/>
                <a:ea typeface="Calibri"/>
                <a:cs typeface="Times New Roman"/>
              </a:rPr>
              <a:t>       </a:t>
            </a:r>
          </a:p>
          <a:p>
            <a:pPr algn="ctr">
              <a:spcAft>
                <a:spcPts val="0"/>
              </a:spcAft>
            </a:pPr>
            <a:r>
              <a:rPr lang="kk-KZ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kk-KZ" sz="32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ІІІ деңгей тапсырмасы</a:t>
            </a:r>
            <a:endParaRPr lang="ru-RU" sz="32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sz="2400" dirty="0"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800" i="1" dirty="0" smtClean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 1.Берілген </a:t>
            </a:r>
            <a:r>
              <a:rPr lang="kk-KZ" sz="2800" i="1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сөздерден сөйлем құрастырыңдар.</a:t>
            </a:r>
            <a:endParaRPr lang="ru-RU" sz="2800" dirty="0">
              <a:solidFill>
                <a:schemeClr val="accent3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800" dirty="0" smtClean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  а</a:t>
            </a:r>
            <a:r>
              <a:rPr lang="kk-KZ" sz="2800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)  Т</a:t>
            </a:r>
            <a:r>
              <a:rPr lang="kk-KZ" sz="2800" dirty="0" smtClean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уған, досымның, бүгін, менің, күні.</a:t>
            </a:r>
            <a:endParaRPr lang="ru-RU" sz="2800" dirty="0">
              <a:solidFill>
                <a:schemeClr val="accent3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800" dirty="0" smtClean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  ә</a:t>
            </a:r>
            <a:r>
              <a:rPr lang="kk-KZ" sz="2800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) </a:t>
            </a:r>
            <a:r>
              <a:rPr lang="kk-KZ" sz="2800" dirty="0" smtClean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Досымның, мен, күніне, сурет, туған, сыйладым.</a:t>
            </a:r>
            <a:endParaRPr lang="ru-RU" sz="2800" dirty="0">
              <a:solidFill>
                <a:schemeClr val="accent3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kk-KZ" sz="2800" i="1" dirty="0" smtClean="0">
              <a:solidFill>
                <a:schemeClr val="accent3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800" i="1" dirty="0" smtClean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2.Туған </a:t>
            </a:r>
            <a:r>
              <a:rPr lang="kk-KZ" sz="2800" i="1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күнге байланысты диалог құрастырыңдар</a:t>
            </a:r>
            <a:r>
              <a:rPr lang="kk-KZ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kk-KZ" sz="24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sz="3200" dirty="0"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3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i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Picture 6" descr="Mailm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33550"/>
            <a:ext cx="720080" cy="7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0" y="-13765"/>
            <a:ext cx="9144000" cy="6884988"/>
            <a:chOff x="0" y="-17"/>
            <a:chExt cx="5783" cy="4342"/>
          </a:xfrm>
        </p:grpSpPr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7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18" descr="пгшлпгш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Рисунок 19" descr="кун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88640"/>
            <a:ext cx="2209132" cy="147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ornament-13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021388"/>
            <a:ext cx="42862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2625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2282027" y="500043"/>
            <a:ext cx="4450213" cy="6247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divo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Бекіту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8" name="Picture 5" descr="Рисунок мальч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357694"/>
            <a:ext cx="1571604" cy="186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1124746"/>
            <a:ext cx="6696744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kk-KZ" sz="2800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800" dirty="0" smtClean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</a:rPr>
              <a:t>Сұрақтарға </a:t>
            </a:r>
            <a:r>
              <a:rPr lang="kk-KZ" sz="2800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</a:rPr>
              <a:t>жауап беру.</a:t>
            </a:r>
            <a:endParaRPr lang="ru-RU" sz="2800" dirty="0">
              <a:solidFill>
                <a:schemeClr val="accent3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800" dirty="0" smtClean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1.Бұгін </a:t>
            </a:r>
            <a:r>
              <a:rPr lang="kk-KZ" sz="2800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біз қандай тақырып өттік?</a:t>
            </a:r>
            <a:endParaRPr lang="ru-RU" sz="2800" dirty="0">
              <a:solidFill>
                <a:schemeClr val="accent3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800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2.Туған күнге қандай сыйлық сыйлауға болады?</a:t>
            </a:r>
            <a:endParaRPr lang="ru-RU" sz="2800" dirty="0">
              <a:solidFill>
                <a:schemeClr val="accent3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800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3.Сен сыйлық алғанды жақсы көресің б</a:t>
            </a:r>
            <a:r>
              <a:rPr lang="kk-KZ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е?</a:t>
            </a:r>
            <a:endParaRPr lang="ru-RU" sz="1600" dirty="0">
              <a:solidFill>
                <a:schemeClr val="accent3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8189">
            <a:off x="23010" y="369095"/>
            <a:ext cx="2016224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ornament-13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021388"/>
            <a:ext cx="42862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1172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kk-KZ" dirty="0" smtClean="0"/>
              <a:t/>
            </a:r>
            <a:br>
              <a:rPr lang="kk-KZ" dirty="0" smtClean="0"/>
            </a:br>
            <a:r>
              <a:rPr lang="kk-KZ" dirty="0"/>
              <a:t/>
            </a:r>
            <a:br>
              <a:rPr lang="kk-KZ" dirty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kk-KZ" dirty="0"/>
              <a:t/>
            </a:r>
            <a:br>
              <a:rPr lang="kk-KZ" dirty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kk-KZ" dirty="0"/>
              <a:t/>
            </a:r>
            <a:br>
              <a:rPr lang="kk-KZ" dirty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kk-KZ" dirty="0"/>
              <a:t/>
            </a:r>
            <a:br>
              <a:rPr lang="kk-KZ" dirty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kk-KZ" dirty="0"/>
              <a:t/>
            </a:r>
            <a:br>
              <a:rPr lang="kk-KZ" dirty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kk-KZ" dirty="0"/>
              <a:t/>
            </a:r>
            <a:br>
              <a:rPr lang="kk-KZ" dirty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kk-KZ" dirty="0"/>
              <a:t/>
            </a:r>
            <a:br>
              <a:rPr lang="kk-KZ" dirty="0"/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ru-RU" sz="4400" b="1" spc="0" dirty="0">
                <a:ln w="11430"/>
                <a:gradFill>
                  <a:gsLst>
                    <a:gs pos="0">
                      <a:srgbClr val="809EC2">
                        <a:tint val="90000"/>
                        <a:satMod val="120000"/>
                      </a:srgbClr>
                    </a:gs>
                    <a:gs pos="25000">
                      <a:srgbClr val="809EC2">
                        <a:tint val="93000"/>
                        <a:satMod val="120000"/>
                      </a:srgbClr>
                    </a:gs>
                    <a:gs pos="50000">
                      <a:srgbClr val="809EC2">
                        <a:shade val="89000"/>
                        <a:satMod val="110000"/>
                      </a:srgbClr>
                    </a:gs>
                    <a:gs pos="75000">
                      <a:srgbClr val="809EC2">
                        <a:tint val="93000"/>
                        <a:satMod val="120000"/>
                      </a:srgbClr>
                    </a:gs>
                    <a:gs pos="100000">
                      <a:srgbClr val="809EC2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/>
            </a:r>
            <a:br>
              <a:rPr lang="ru-RU" sz="4400" b="1" spc="0" dirty="0">
                <a:ln w="11430"/>
                <a:gradFill>
                  <a:gsLst>
                    <a:gs pos="0">
                      <a:srgbClr val="809EC2">
                        <a:tint val="90000"/>
                        <a:satMod val="120000"/>
                      </a:srgbClr>
                    </a:gs>
                    <a:gs pos="25000">
                      <a:srgbClr val="809EC2">
                        <a:tint val="93000"/>
                        <a:satMod val="120000"/>
                      </a:srgbClr>
                    </a:gs>
                    <a:gs pos="50000">
                      <a:srgbClr val="809EC2">
                        <a:shade val="89000"/>
                        <a:satMod val="110000"/>
                      </a:srgbClr>
                    </a:gs>
                    <a:gs pos="75000">
                      <a:srgbClr val="809EC2">
                        <a:tint val="93000"/>
                        <a:satMod val="120000"/>
                      </a:srgbClr>
                    </a:gs>
                    <a:gs pos="100000">
                      <a:srgbClr val="809EC2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</a:br>
            <a:r>
              <a:rPr lang="kk-KZ" dirty="0" smtClean="0"/>
              <a:t/>
            </a:r>
            <a:br>
              <a:rPr lang="kk-KZ" dirty="0" smtClean="0"/>
            </a:br>
            <a:r>
              <a:rPr lang="kk-KZ" dirty="0" smtClean="0"/>
              <a:t>БББ</a:t>
            </a:r>
            <a:r>
              <a:rPr lang="ru-RU" dirty="0" smtClean="0"/>
              <a:t> </a:t>
            </a:r>
            <a:r>
              <a:rPr lang="kk-KZ" dirty="0" smtClean="0"/>
              <a:t>кестесі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42910" y="1500174"/>
          <a:ext cx="8286807" cy="3021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2269"/>
                <a:gridCol w="2762269"/>
                <a:gridCol w="2762269"/>
              </a:tblGrid>
              <a:tr h="1071570">
                <a:tc>
                  <a:txBody>
                    <a:bodyPr/>
                    <a:lstStyle/>
                    <a:p>
                      <a:r>
                        <a:rPr lang="kk-KZ" dirty="0" smtClean="0"/>
                        <a:t>Не  білемін</a:t>
                      </a:r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Не  білдім</a:t>
                      </a:r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Не білгім келеді</a:t>
                      </a:r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</a:tr>
              <a:tr h="19502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 descr="Рисунок1ВА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78" y="4677991"/>
            <a:ext cx="2900322" cy="218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9" descr="кун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17" y="1"/>
            <a:ext cx="2224327" cy="142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-17"/>
            <a:chExt cx="5783" cy="4342"/>
          </a:xfrm>
        </p:grpSpPr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18" descr="пгшлпгш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12015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99952" y="404664"/>
            <a:ext cx="3825727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Үйге тапсырма:</a:t>
            </a:r>
          </a:p>
          <a:p>
            <a:pPr algn="ctr">
              <a:defRPr/>
            </a:pP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639609" y="4558742"/>
            <a:ext cx="2592388" cy="2271356"/>
            <a:chOff x="2937" y="2865"/>
            <a:chExt cx="1050" cy="1074"/>
          </a:xfrm>
        </p:grpSpPr>
        <p:sp>
          <p:nvSpPr>
            <p:cNvPr id="28799" name="Freeform 6"/>
            <p:cNvSpPr>
              <a:spLocks/>
            </p:cNvSpPr>
            <p:nvPr/>
          </p:nvSpPr>
          <p:spPr bwMode="auto">
            <a:xfrm>
              <a:off x="2943" y="3155"/>
              <a:ext cx="833" cy="779"/>
            </a:xfrm>
            <a:custGeom>
              <a:avLst/>
              <a:gdLst>
                <a:gd name="T0" fmla="*/ 173 w 833"/>
                <a:gd name="T1" fmla="*/ 491 h 779"/>
                <a:gd name="T2" fmla="*/ 180 w 833"/>
                <a:gd name="T3" fmla="*/ 488 h 779"/>
                <a:gd name="T4" fmla="*/ 190 w 833"/>
                <a:gd name="T5" fmla="*/ 485 h 779"/>
                <a:gd name="T6" fmla="*/ 185 w 833"/>
                <a:gd name="T7" fmla="*/ 482 h 779"/>
                <a:gd name="T8" fmla="*/ 182 w 833"/>
                <a:gd name="T9" fmla="*/ 478 h 779"/>
                <a:gd name="T10" fmla="*/ 180 w 833"/>
                <a:gd name="T11" fmla="*/ 468 h 779"/>
                <a:gd name="T12" fmla="*/ 187 w 833"/>
                <a:gd name="T13" fmla="*/ 462 h 779"/>
                <a:gd name="T14" fmla="*/ 197 w 833"/>
                <a:gd name="T15" fmla="*/ 462 h 779"/>
                <a:gd name="T16" fmla="*/ 205 w 833"/>
                <a:gd name="T17" fmla="*/ 470 h 779"/>
                <a:gd name="T18" fmla="*/ 206 w 833"/>
                <a:gd name="T19" fmla="*/ 479 h 779"/>
                <a:gd name="T20" fmla="*/ 199 w 833"/>
                <a:gd name="T21" fmla="*/ 485 h 779"/>
                <a:gd name="T22" fmla="*/ 195 w 833"/>
                <a:gd name="T23" fmla="*/ 486 h 779"/>
                <a:gd name="T24" fmla="*/ 190 w 833"/>
                <a:gd name="T25" fmla="*/ 485 h 779"/>
                <a:gd name="T26" fmla="*/ 292 w 833"/>
                <a:gd name="T27" fmla="*/ 698 h 779"/>
                <a:gd name="T28" fmla="*/ 321 w 833"/>
                <a:gd name="T29" fmla="*/ 688 h 779"/>
                <a:gd name="T30" fmla="*/ 330 w 833"/>
                <a:gd name="T31" fmla="*/ 692 h 779"/>
                <a:gd name="T32" fmla="*/ 335 w 833"/>
                <a:gd name="T33" fmla="*/ 701 h 779"/>
                <a:gd name="T34" fmla="*/ 333 w 833"/>
                <a:gd name="T35" fmla="*/ 709 h 779"/>
                <a:gd name="T36" fmla="*/ 323 w 833"/>
                <a:gd name="T37" fmla="*/ 712 h 779"/>
                <a:gd name="T38" fmla="*/ 314 w 833"/>
                <a:gd name="T39" fmla="*/ 709 h 779"/>
                <a:gd name="T40" fmla="*/ 309 w 833"/>
                <a:gd name="T41" fmla="*/ 701 h 779"/>
                <a:gd name="T42" fmla="*/ 312 w 833"/>
                <a:gd name="T43" fmla="*/ 691 h 779"/>
                <a:gd name="T44" fmla="*/ 311 w 833"/>
                <a:gd name="T45" fmla="*/ 691 h 779"/>
                <a:gd name="T46" fmla="*/ 295 w 833"/>
                <a:gd name="T47" fmla="*/ 697 h 779"/>
                <a:gd name="T48" fmla="*/ 338 w 833"/>
                <a:gd name="T49" fmla="*/ 779 h 779"/>
                <a:gd name="T50" fmla="*/ 497 w 833"/>
                <a:gd name="T51" fmla="*/ 0 h 779"/>
                <a:gd name="T52" fmla="*/ 39 w 833"/>
                <a:gd name="T53" fmla="*/ 253 h 779"/>
                <a:gd name="T54" fmla="*/ 44 w 833"/>
                <a:gd name="T55" fmla="*/ 250 h 779"/>
                <a:gd name="T56" fmla="*/ 52 w 833"/>
                <a:gd name="T57" fmla="*/ 248 h 779"/>
                <a:gd name="T58" fmla="*/ 52 w 833"/>
                <a:gd name="T59" fmla="*/ 240 h 779"/>
                <a:gd name="T60" fmla="*/ 57 w 833"/>
                <a:gd name="T61" fmla="*/ 234 h 779"/>
                <a:gd name="T62" fmla="*/ 68 w 833"/>
                <a:gd name="T63" fmla="*/ 234 h 779"/>
                <a:gd name="T64" fmla="*/ 75 w 833"/>
                <a:gd name="T65" fmla="*/ 241 h 779"/>
                <a:gd name="T66" fmla="*/ 76 w 833"/>
                <a:gd name="T67" fmla="*/ 250 h 779"/>
                <a:gd name="T68" fmla="*/ 70 w 833"/>
                <a:gd name="T69" fmla="*/ 256 h 779"/>
                <a:gd name="T70" fmla="*/ 60 w 833"/>
                <a:gd name="T71" fmla="*/ 255 h 779"/>
                <a:gd name="T72" fmla="*/ 52 w 833"/>
                <a:gd name="T73" fmla="*/ 248 h 779"/>
                <a:gd name="T74" fmla="*/ 46 w 833"/>
                <a:gd name="T75" fmla="*/ 250 h 779"/>
                <a:gd name="T76" fmla="*/ 39 w 833"/>
                <a:gd name="T77" fmla="*/ 253 h 77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33"/>
                <a:gd name="T118" fmla="*/ 0 h 779"/>
                <a:gd name="T119" fmla="*/ 833 w 833"/>
                <a:gd name="T120" fmla="*/ 779 h 77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33" h="779">
                  <a:moveTo>
                    <a:pt x="39" y="253"/>
                  </a:moveTo>
                  <a:lnTo>
                    <a:pt x="173" y="491"/>
                  </a:lnTo>
                  <a:lnTo>
                    <a:pt x="176" y="489"/>
                  </a:lnTo>
                  <a:lnTo>
                    <a:pt x="180" y="488"/>
                  </a:lnTo>
                  <a:lnTo>
                    <a:pt x="186" y="486"/>
                  </a:lnTo>
                  <a:lnTo>
                    <a:pt x="190" y="485"/>
                  </a:lnTo>
                  <a:lnTo>
                    <a:pt x="187" y="484"/>
                  </a:lnTo>
                  <a:lnTo>
                    <a:pt x="185" y="482"/>
                  </a:lnTo>
                  <a:lnTo>
                    <a:pt x="184" y="480"/>
                  </a:lnTo>
                  <a:lnTo>
                    <a:pt x="182" y="478"/>
                  </a:lnTo>
                  <a:lnTo>
                    <a:pt x="180" y="473"/>
                  </a:lnTo>
                  <a:lnTo>
                    <a:pt x="180" y="468"/>
                  </a:lnTo>
                  <a:lnTo>
                    <a:pt x="183" y="465"/>
                  </a:lnTo>
                  <a:lnTo>
                    <a:pt x="187" y="462"/>
                  </a:lnTo>
                  <a:lnTo>
                    <a:pt x="192" y="461"/>
                  </a:lnTo>
                  <a:lnTo>
                    <a:pt x="197" y="462"/>
                  </a:lnTo>
                  <a:lnTo>
                    <a:pt x="202" y="465"/>
                  </a:lnTo>
                  <a:lnTo>
                    <a:pt x="205" y="470"/>
                  </a:lnTo>
                  <a:lnTo>
                    <a:pt x="206" y="474"/>
                  </a:lnTo>
                  <a:lnTo>
                    <a:pt x="206" y="479"/>
                  </a:lnTo>
                  <a:lnTo>
                    <a:pt x="204" y="482"/>
                  </a:lnTo>
                  <a:lnTo>
                    <a:pt x="199" y="485"/>
                  </a:lnTo>
                  <a:lnTo>
                    <a:pt x="197" y="486"/>
                  </a:lnTo>
                  <a:lnTo>
                    <a:pt x="195" y="486"/>
                  </a:lnTo>
                  <a:lnTo>
                    <a:pt x="192" y="486"/>
                  </a:lnTo>
                  <a:lnTo>
                    <a:pt x="190" y="485"/>
                  </a:lnTo>
                  <a:lnTo>
                    <a:pt x="173" y="491"/>
                  </a:lnTo>
                  <a:lnTo>
                    <a:pt x="292" y="698"/>
                  </a:lnTo>
                  <a:lnTo>
                    <a:pt x="316" y="689"/>
                  </a:lnTo>
                  <a:lnTo>
                    <a:pt x="321" y="688"/>
                  </a:lnTo>
                  <a:lnTo>
                    <a:pt x="326" y="689"/>
                  </a:lnTo>
                  <a:lnTo>
                    <a:pt x="330" y="692"/>
                  </a:lnTo>
                  <a:lnTo>
                    <a:pt x="334" y="696"/>
                  </a:lnTo>
                  <a:lnTo>
                    <a:pt x="335" y="701"/>
                  </a:lnTo>
                  <a:lnTo>
                    <a:pt x="335" y="705"/>
                  </a:lnTo>
                  <a:lnTo>
                    <a:pt x="333" y="709"/>
                  </a:lnTo>
                  <a:lnTo>
                    <a:pt x="328" y="711"/>
                  </a:lnTo>
                  <a:lnTo>
                    <a:pt x="323" y="712"/>
                  </a:lnTo>
                  <a:lnTo>
                    <a:pt x="319" y="711"/>
                  </a:lnTo>
                  <a:lnTo>
                    <a:pt x="314" y="709"/>
                  </a:lnTo>
                  <a:lnTo>
                    <a:pt x="311" y="705"/>
                  </a:lnTo>
                  <a:lnTo>
                    <a:pt x="309" y="701"/>
                  </a:lnTo>
                  <a:lnTo>
                    <a:pt x="309" y="695"/>
                  </a:lnTo>
                  <a:lnTo>
                    <a:pt x="312" y="691"/>
                  </a:lnTo>
                  <a:lnTo>
                    <a:pt x="316" y="689"/>
                  </a:lnTo>
                  <a:lnTo>
                    <a:pt x="311" y="691"/>
                  </a:lnTo>
                  <a:lnTo>
                    <a:pt x="302" y="695"/>
                  </a:lnTo>
                  <a:lnTo>
                    <a:pt x="295" y="697"/>
                  </a:lnTo>
                  <a:lnTo>
                    <a:pt x="292" y="698"/>
                  </a:lnTo>
                  <a:lnTo>
                    <a:pt x="338" y="779"/>
                  </a:lnTo>
                  <a:lnTo>
                    <a:pt x="833" y="593"/>
                  </a:lnTo>
                  <a:lnTo>
                    <a:pt x="497" y="0"/>
                  </a:lnTo>
                  <a:lnTo>
                    <a:pt x="0" y="186"/>
                  </a:lnTo>
                  <a:lnTo>
                    <a:pt x="39" y="253"/>
                  </a:lnTo>
                  <a:lnTo>
                    <a:pt x="41" y="253"/>
                  </a:lnTo>
                  <a:lnTo>
                    <a:pt x="44" y="250"/>
                  </a:lnTo>
                  <a:lnTo>
                    <a:pt x="49" y="249"/>
                  </a:lnTo>
                  <a:lnTo>
                    <a:pt x="52" y="248"/>
                  </a:lnTo>
                  <a:lnTo>
                    <a:pt x="50" y="243"/>
                  </a:lnTo>
                  <a:lnTo>
                    <a:pt x="52" y="240"/>
                  </a:lnTo>
                  <a:lnTo>
                    <a:pt x="54" y="236"/>
                  </a:lnTo>
                  <a:lnTo>
                    <a:pt x="57" y="234"/>
                  </a:lnTo>
                  <a:lnTo>
                    <a:pt x="62" y="233"/>
                  </a:lnTo>
                  <a:lnTo>
                    <a:pt x="68" y="234"/>
                  </a:lnTo>
                  <a:lnTo>
                    <a:pt x="71" y="237"/>
                  </a:lnTo>
                  <a:lnTo>
                    <a:pt x="75" y="241"/>
                  </a:lnTo>
                  <a:lnTo>
                    <a:pt x="76" y="246"/>
                  </a:lnTo>
                  <a:lnTo>
                    <a:pt x="76" y="250"/>
                  </a:lnTo>
                  <a:lnTo>
                    <a:pt x="74" y="254"/>
                  </a:lnTo>
                  <a:lnTo>
                    <a:pt x="70" y="256"/>
                  </a:lnTo>
                  <a:lnTo>
                    <a:pt x="64" y="256"/>
                  </a:lnTo>
                  <a:lnTo>
                    <a:pt x="60" y="255"/>
                  </a:lnTo>
                  <a:lnTo>
                    <a:pt x="55" y="251"/>
                  </a:lnTo>
                  <a:lnTo>
                    <a:pt x="52" y="248"/>
                  </a:lnTo>
                  <a:lnTo>
                    <a:pt x="49" y="249"/>
                  </a:lnTo>
                  <a:lnTo>
                    <a:pt x="46" y="250"/>
                  </a:lnTo>
                  <a:lnTo>
                    <a:pt x="41" y="253"/>
                  </a:lnTo>
                  <a:lnTo>
                    <a:pt x="39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00" name="Freeform 7"/>
            <p:cNvSpPr>
              <a:spLocks/>
            </p:cNvSpPr>
            <p:nvPr/>
          </p:nvSpPr>
          <p:spPr bwMode="auto">
            <a:xfrm>
              <a:off x="2978" y="3406"/>
              <a:ext cx="142" cy="244"/>
            </a:xfrm>
            <a:custGeom>
              <a:avLst/>
              <a:gdLst>
                <a:gd name="T0" fmla="*/ 137 w 142"/>
                <a:gd name="T1" fmla="*/ 236 h 244"/>
                <a:gd name="T2" fmla="*/ 142 w 142"/>
                <a:gd name="T3" fmla="*/ 238 h 244"/>
                <a:gd name="T4" fmla="*/ 7 w 142"/>
                <a:gd name="T5" fmla="*/ 0 h 244"/>
                <a:gd name="T6" fmla="*/ 0 w 142"/>
                <a:gd name="T7" fmla="*/ 3 h 244"/>
                <a:gd name="T8" fmla="*/ 135 w 142"/>
                <a:gd name="T9" fmla="*/ 241 h 244"/>
                <a:gd name="T10" fmla="*/ 140 w 142"/>
                <a:gd name="T11" fmla="*/ 243 h 244"/>
                <a:gd name="T12" fmla="*/ 135 w 142"/>
                <a:gd name="T13" fmla="*/ 241 h 244"/>
                <a:gd name="T14" fmla="*/ 137 w 142"/>
                <a:gd name="T15" fmla="*/ 244 h 244"/>
                <a:gd name="T16" fmla="*/ 140 w 142"/>
                <a:gd name="T17" fmla="*/ 243 h 244"/>
                <a:gd name="T18" fmla="*/ 137 w 142"/>
                <a:gd name="T19" fmla="*/ 236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2"/>
                <a:gd name="T31" fmla="*/ 0 h 244"/>
                <a:gd name="T32" fmla="*/ 142 w 142"/>
                <a:gd name="T33" fmla="*/ 244 h 2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2" h="244">
                  <a:moveTo>
                    <a:pt x="137" y="236"/>
                  </a:moveTo>
                  <a:lnTo>
                    <a:pt x="142" y="238"/>
                  </a:lnTo>
                  <a:lnTo>
                    <a:pt x="7" y="0"/>
                  </a:lnTo>
                  <a:lnTo>
                    <a:pt x="0" y="3"/>
                  </a:lnTo>
                  <a:lnTo>
                    <a:pt x="135" y="241"/>
                  </a:lnTo>
                  <a:lnTo>
                    <a:pt x="140" y="243"/>
                  </a:lnTo>
                  <a:lnTo>
                    <a:pt x="135" y="241"/>
                  </a:lnTo>
                  <a:lnTo>
                    <a:pt x="137" y="244"/>
                  </a:lnTo>
                  <a:lnTo>
                    <a:pt x="140" y="243"/>
                  </a:lnTo>
                  <a:lnTo>
                    <a:pt x="137" y="2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01" name="Freeform 8"/>
            <p:cNvSpPr>
              <a:spLocks/>
            </p:cNvSpPr>
            <p:nvPr/>
          </p:nvSpPr>
          <p:spPr bwMode="auto">
            <a:xfrm>
              <a:off x="3115" y="3636"/>
              <a:ext cx="31" cy="13"/>
            </a:xfrm>
            <a:custGeom>
              <a:avLst/>
              <a:gdLst>
                <a:gd name="T0" fmla="*/ 17 w 31"/>
                <a:gd name="T1" fmla="*/ 7 h 13"/>
                <a:gd name="T2" fmla="*/ 17 w 31"/>
                <a:gd name="T3" fmla="*/ 0 h 13"/>
                <a:gd name="T4" fmla="*/ 13 w 31"/>
                <a:gd name="T5" fmla="*/ 1 h 13"/>
                <a:gd name="T6" fmla="*/ 7 w 31"/>
                <a:gd name="T7" fmla="*/ 4 h 13"/>
                <a:gd name="T8" fmla="*/ 3 w 31"/>
                <a:gd name="T9" fmla="*/ 5 h 13"/>
                <a:gd name="T10" fmla="*/ 0 w 31"/>
                <a:gd name="T11" fmla="*/ 6 h 13"/>
                <a:gd name="T12" fmla="*/ 3 w 31"/>
                <a:gd name="T13" fmla="*/ 13 h 13"/>
                <a:gd name="T14" fmla="*/ 5 w 31"/>
                <a:gd name="T15" fmla="*/ 12 h 13"/>
                <a:gd name="T16" fmla="*/ 10 w 31"/>
                <a:gd name="T17" fmla="*/ 11 h 13"/>
                <a:gd name="T18" fmla="*/ 15 w 31"/>
                <a:gd name="T19" fmla="*/ 8 h 13"/>
                <a:gd name="T20" fmla="*/ 19 w 31"/>
                <a:gd name="T21" fmla="*/ 7 h 13"/>
                <a:gd name="T22" fmla="*/ 19 w 31"/>
                <a:gd name="T23" fmla="*/ 0 h 13"/>
                <a:gd name="T24" fmla="*/ 19 w 31"/>
                <a:gd name="T25" fmla="*/ 7 h 13"/>
                <a:gd name="T26" fmla="*/ 31 w 31"/>
                <a:gd name="T27" fmla="*/ 4 h 13"/>
                <a:gd name="T28" fmla="*/ 19 w 31"/>
                <a:gd name="T29" fmla="*/ 0 h 13"/>
                <a:gd name="T30" fmla="*/ 17 w 31"/>
                <a:gd name="T31" fmla="*/ 7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1"/>
                <a:gd name="T49" fmla="*/ 0 h 13"/>
                <a:gd name="T50" fmla="*/ 31 w 31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1" h="13">
                  <a:moveTo>
                    <a:pt x="17" y="7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7" y="4"/>
                  </a:lnTo>
                  <a:lnTo>
                    <a:pt x="3" y="5"/>
                  </a:lnTo>
                  <a:lnTo>
                    <a:pt x="0" y="6"/>
                  </a:lnTo>
                  <a:lnTo>
                    <a:pt x="3" y="13"/>
                  </a:lnTo>
                  <a:lnTo>
                    <a:pt x="5" y="12"/>
                  </a:lnTo>
                  <a:lnTo>
                    <a:pt x="10" y="11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9" y="7"/>
                  </a:lnTo>
                  <a:lnTo>
                    <a:pt x="31" y="4"/>
                  </a:lnTo>
                  <a:lnTo>
                    <a:pt x="19" y="0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02" name="Freeform 9"/>
            <p:cNvSpPr>
              <a:spLocks/>
            </p:cNvSpPr>
            <p:nvPr/>
          </p:nvSpPr>
          <p:spPr bwMode="auto">
            <a:xfrm>
              <a:off x="3121" y="3630"/>
              <a:ext cx="13" cy="13"/>
            </a:xfrm>
            <a:custGeom>
              <a:avLst/>
              <a:gdLst>
                <a:gd name="T0" fmla="*/ 0 w 13"/>
                <a:gd name="T1" fmla="*/ 5 h 13"/>
                <a:gd name="T2" fmla="*/ 0 w 13"/>
                <a:gd name="T3" fmla="*/ 5 h 13"/>
                <a:gd name="T4" fmla="*/ 2 w 13"/>
                <a:gd name="T5" fmla="*/ 7 h 13"/>
                <a:gd name="T6" fmla="*/ 5 w 13"/>
                <a:gd name="T7" fmla="*/ 10 h 13"/>
                <a:gd name="T8" fmla="*/ 8 w 13"/>
                <a:gd name="T9" fmla="*/ 12 h 13"/>
                <a:gd name="T10" fmla="*/ 11 w 13"/>
                <a:gd name="T11" fmla="*/ 13 h 13"/>
                <a:gd name="T12" fmla="*/ 13 w 13"/>
                <a:gd name="T13" fmla="*/ 6 h 13"/>
                <a:gd name="T14" fmla="*/ 11 w 13"/>
                <a:gd name="T15" fmla="*/ 5 h 13"/>
                <a:gd name="T16" fmla="*/ 9 w 13"/>
                <a:gd name="T17" fmla="*/ 5 h 13"/>
                <a:gd name="T18" fmla="*/ 9 w 13"/>
                <a:gd name="T19" fmla="*/ 3 h 13"/>
                <a:gd name="T20" fmla="*/ 7 w 13"/>
                <a:gd name="T21" fmla="*/ 0 h 13"/>
                <a:gd name="T22" fmla="*/ 7 w 13"/>
                <a:gd name="T23" fmla="*/ 0 h 13"/>
                <a:gd name="T24" fmla="*/ 0 w 13"/>
                <a:gd name="T25" fmla="*/ 5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13"/>
                <a:gd name="T41" fmla="*/ 13 w 13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13">
                  <a:moveTo>
                    <a:pt x="0" y="5"/>
                  </a:moveTo>
                  <a:lnTo>
                    <a:pt x="0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8" y="12"/>
                  </a:lnTo>
                  <a:lnTo>
                    <a:pt x="11" y="13"/>
                  </a:lnTo>
                  <a:lnTo>
                    <a:pt x="13" y="6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03" name="Freeform 10"/>
            <p:cNvSpPr>
              <a:spLocks/>
            </p:cNvSpPr>
            <p:nvPr/>
          </p:nvSpPr>
          <p:spPr bwMode="auto">
            <a:xfrm>
              <a:off x="3120" y="3614"/>
              <a:ext cx="12" cy="21"/>
            </a:xfrm>
            <a:custGeom>
              <a:avLst/>
              <a:gdLst>
                <a:gd name="T0" fmla="*/ 9 w 12"/>
                <a:gd name="T1" fmla="*/ 0 h 21"/>
                <a:gd name="T2" fmla="*/ 9 w 12"/>
                <a:gd name="T3" fmla="*/ 0 h 21"/>
                <a:gd name="T4" fmla="*/ 3 w 12"/>
                <a:gd name="T5" fmla="*/ 2 h 21"/>
                <a:gd name="T6" fmla="*/ 0 w 12"/>
                <a:gd name="T7" fmla="*/ 8 h 21"/>
                <a:gd name="T8" fmla="*/ 0 w 12"/>
                <a:gd name="T9" fmla="*/ 14 h 21"/>
                <a:gd name="T10" fmla="*/ 1 w 12"/>
                <a:gd name="T11" fmla="*/ 21 h 21"/>
                <a:gd name="T12" fmla="*/ 8 w 12"/>
                <a:gd name="T13" fmla="*/ 16 h 21"/>
                <a:gd name="T14" fmla="*/ 7 w 12"/>
                <a:gd name="T15" fmla="*/ 14 h 21"/>
                <a:gd name="T16" fmla="*/ 7 w 12"/>
                <a:gd name="T17" fmla="*/ 11 h 21"/>
                <a:gd name="T18" fmla="*/ 8 w 12"/>
                <a:gd name="T19" fmla="*/ 9 h 21"/>
                <a:gd name="T20" fmla="*/ 12 w 12"/>
                <a:gd name="T21" fmla="*/ 7 h 21"/>
                <a:gd name="T22" fmla="*/ 12 w 12"/>
                <a:gd name="T23" fmla="*/ 7 h 21"/>
                <a:gd name="T24" fmla="*/ 9 w 12"/>
                <a:gd name="T25" fmla="*/ 0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1"/>
                <a:gd name="T41" fmla="*/ 12 w 12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1">
                  <a:moveTo>
                    <a:pt x="9" y="0"/>
                  </a:moveTo>
                  <a:lnTo>
                    <a:pt x="9" y="0"/>
                  </a:lnTo>
                  <a:lnTo>
                    <a:pt x="3" y="2"/>
                  </a:lnTo>
                  <a:lnTo>
                    <a:pt x="0" y="8"/>
                  </a:lnTo>
                  <a:lnTo>
                    <a:pt x="0" y="14"/>
                  </a:lnTo>
                  <a:lnTo>
                    <a:pt x="1" y="21"/>
                  </a:lnTo>
                  <a:lnTo>
                    <a:pt x="8" y="16"/>
                  </a:lnTo>
                  <a:lnTo>
                    <a:pt x="7" y="14"/>
                  </a:lnTo>
                  <a:lnTo>
                    <a:pt x="7" y="11"/>
                  </a:lnTo>
                  <a:lnTo>
                    <a:pt x="8" y="9"/>
                  </a:lnTo>
                  <a:lnTo>
                    <a:pt x="12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04" name="Freeform 11"/>
            <p:cNvSpPr>
              <a:spLocks/>
            </p:cNvSpPr>
            <p:nvPr/>
          </p:nvSpPr>
          <p:spPr bwMode="auto">
            <a:xfrm>
              <a:off x="3129" y="3612"/>
              <a:ext cx="23" cy="15"/>
            </a:xfrm>
            <a:custGeom>
              <a:avLst/>
              <a:gdLst>
                <a:gd name="T0" fmla="*/ 23 w 23"/>
                <a:gd name="T1" fmla="*/ 10 h 15"/>
                <a:gd name="T2" fmla="*/ 23 w 23"/>
                <a:gd name="T3" fmla="*/ 11 h 15"/>
                <a:gd name="T4" fmla="*/ 18 w 23"/>
                <a:gd name="T5" fmla="*/ 4 h 15"/>
                <a:gd name="T6" fmla="*/ 12 w 23"/>
                <a:gd name="T7" fmla="*/ 2 h 15"/>
                <a:gd name="T8" fmla="*/ 6 w 23"/>
                <a:gd name="T9" fmla="*/ 0 h 15"/>
                <a:gd name="T10" fmla="*/ 0 w 23"/>
                <a:gd name="T11" fmla="*/ 2 h 15"/>
                <a:gd name="T12" fmla="*/ 3 w 23"/>
                <a:gd name="T13" fmla="*/ 9 h 15"/>
                <a:gd name="T14" fmla="*/ 6 w 23"/>
                <a:gd name="T15" fmla="*/ 9 h 15"/>
                <a:gd name="T16" fmla="*/ 10 w 23"/>
                <a:gd name="T17" fmla="*/ 9 h 15"/>
                <a:gd name="T18" fmla="*/ 13 w 23"/>
                <a:gd name="T19" fmla="*/ 11 h 15"/>
                <a:gd name="T20" fmla="*/ 16 w 23"/>
                <a:gd name="T21" fmla="*/ 14 h 15"/>
                <a:gd name="T22" fmla="*/ 16 w 23"/>
                <a:gd name="T23" fmla="*/ 15 h 15"/>
                <a:gd name="T24" fmla="*/ 23 w 23"/>
                <a:gd name="T25" fmla="*/ 1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15"/>
                <a:gd name="T41" fmla="*/ 23 w 23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15">
                  <a:moveTo>
                    <a:pt x="23" y="10"/>
                  </a:moveTo>
                  <a:lnTo>
                    <a:pt x="23" y="11"/>
                  </a:lnTo>
                  <a:lnTo>
                    <a:pt x="18" y="4"/>
                  </a:lnTo>
                  <a:lnTo>
                    <a:pt x="12" y="2"/>
                  </a:lnTo>
                  <a:lnTo>
                    <a:pt x="6" y="0"/>
                  </a:lnTo>
                  <a:lnTo>
                    <a:pt x="0" y="2"/>
                  </a:lnTo>
                  <a:lnTo>
                    <a:pt x="3" y="9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3" y="11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2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05" name="Freeform 12"/>
            <p:cNvSpPr>
              <a:spLocks/>
            </p:cNvSpPr>
            <p:nvPr/>
          </p:nvSpPr>
          <p:spPr bwMode="auto">
            <a:xfrm>
              <a:off x="3141" y="3622"/>
              <a:ext cx="12" cy="21"/>
            </a:xfrm>
            <a:custGeom>
              <a:avLst/>
              <a:gdLst>
                <a:gd name="T0" fmla="*/ 2 w 12"/>
                <a:gd name="T1" fmla="*/ 21 h 21"/>
                <a:gd name="T2" fmla="*/ 2 w 12"/>
                <a:gd name="T3" fmla="*/ 21 h 21"/>
                <a:gd name="T4" fmla="*/ 8 w 12"/>
                <a:gd name="T5" fmla="*/ 19 h 21"/>
                <a:gd name="T6" fmla="*/ 12 w 12"/>
                <a:gd name="T7" fmla="*/ 13 h 21"/>
                <a:gd name="T8" fmla="*/ 12 w 12"/>
                <a:gd name="T9" fmla="*/ 7 h 21"/>
                <a:gd name="T10" fmla="*/ 11 w 12"/>
                <a:gd name="T11" fmla="*/ 0 h 21"/>
                <a:gd name="T12" fmla="*/ 4 w 12"/>
                <a:gd name="T13" fmla="*/ 5 h 21"/>
                <a:gd name="T14" fmla="*/ 5 w 12"/>
                <a:gd name="T15" fmla="*/ 7 h 21"/>
                <a:gd name="T16" fmla="*/ 5 w 12"/>
                <a:gd name="T17" fmla="*/ 11 h 21"/>
                <a:gd name="T18" fmla="*/ 4 w 12"/>
                <a:gd name="T19" fmla="*/ 12 h 21"/>
                <a:gd name="T20" fmla="*/ 0 w 12"/>
                <a:gd name="T21" fmla="*/ 14 h 21"/>
                <a:gd name="T22" fmla="*/ 0 w 12"/>
                <a:gd name="T23" fmla="*/ 14 h 21"/>
                <a:gd name="T24" fmla="*/ 2 w 12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1"/>
                <a:gd name="T41" fmla="*/ 12 w 12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1">
                  <a:moveTo>
                    <a:pt x="2" y="21"/>
                  </a:moveTo>
                  <a:lnTo>
                    <a:pt x="2" y="21"/>
                  </a:lnTo>
                  <a:lnTo>
                    <a:pt x="8" y="19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11" y="0"/>
                  </a:lnTo>
                  <a:lnTo>
                    <a:pt x="4" y="5"/>
                  </a:lnTo>
                  <a:lnTo>
                    <a:pt x="5" y="7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0" y="14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06" name="Freeform 13"/>
            <p:cNvSpPr>
              <a:spLocks/>
            </p:cNvSpPr>
            <p:nvPr/>
          </p:nvSpPr>
          <p:spPr bwMode="auto">
            <a:xfrm>
              <a:off x="3132" y="3635"/>
              <a:ext cx="11" cy="11"/>
            </a:xfrm>
            <a:custGeom>
              <a:avLst/>
              <a:gdLst>
                <a:gd name="T0" fmla="*/ 2 w 11"/>
                <a:gd name="T1" fmla="*/ 8 h 11"/>
                <a:gd name="T2" fmla="*/ 0 w 11"/>
                <a:gd name="T3" fmla="*/ 8 h 11"/>
                <a:gd name="T4" fmla="*/ 3 w 11"/>
                <a:gd name="T5" fmla="*/ 9 h 11"/>
                <a:gd name="T6" fmla="*/ 6 w 11"/>
                <a:gd name="T7" fmla="*/ 11 h 11"/>
                <a:gd name="T8" fmla="*/ 8 w 11"/>
                <a:gd name="T9" fmla="*/ 9 h 11"/>
                <a:gd name="T10" fmla="*/ 11 w 11"/>
                <a:gd name="T11" fmla="*/ 8 h 11"/>
                <a:gd name="T12" fmla="*/ 9 w 11"/>
                <a:gd name="T13" fmla="*/ 1 h 11"/>
                <a:gd name="T14" fmla="*/ 8 w 11"/>
                <a:gd name="T15" fmla="*/ 2 h 11"/>
                <a:gd name="T16" fmla="*/ 6 w 11"/>
                <a:gd name="T17" fmla="*/ 1 h 11"/>
                <a:gd name="T18" fmla="*/ 3 w 11"/>
                <a:gd name="T19" fmla="*/ 2 h 11"/>
                <a:gd name="T20" fmla="*/ 2 w 11"/>
                <a:gd name="T21" fmla="*/ 1 h 11"/>
                <a:gd name="T22" fmla="*/ 0 w 11"/>
                <a:gd name="T23" fmla="*/ 1 h 11"/>
                <a:gd name="T24" fmla="*/ 2 w 11"/>
                <a:gd name="T25" fmla="*/ 1 h 11"/>
                <a:gd name="T26" fmla="*/ 1 w 11"/>
                <a:gd name="T27" fmla="*/ 0 h 11"/>
                <a:gd name="T28" fmla="*/ 0 w 11"/>
                <a:gd name="T29" fmla="*/ 1 h 11"/>
                <a:gd name="T30" fmla="*/ 2 w 11"/>
                <a:gd name="T31" fmla="*/ 8 h 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"/>
                <a:gd name="T49" fmla="*/ 0 h 11"/>
                <a:gd name="T50" fmla="*/ 11 w 11"/>
                <a:gd name="T51" fmla="*/ 11 h 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" h="11">
                  <a:moveTo>
                    <a:pt x="2" y="8"/>
                  </a:moveTo>
                  <a:lnTo>
                    <a:pt x="0" y="8"/>
                  </a:lnTo>
                  <a:lnTo>
                    <a:pt x="3" y="9"/>
                  </a:lnTo>
                  <a:lnTo>
                    <a:pt x="6" y="11"/>
                  </a:lnTo>
                  <a:lnTo>
                    <a:pt x="8" y="9"/>
                  </a:lnTo>
                  <a:lnTo>
                    <a:pt x="11" y="8"/>
                  </a:lnTo>
                  <a:lnTo>
                    <a:pt x="9" y="1"/>
                  </a:lnTo>
                  <a:lnTo>
                    <a:pt x="8" y="2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07" name="Freeform 14"/>
            <p:cNvSpPr>
              <a:spLocks/>
            </p:cNvSpPr>
            <p:nvPr/>
          </p:nvSpPr>
          <p:spPr bwMode="auto">
            <a:xfrm>
              <a:off x="3111" y="3636"/>
              <a:ext cx="23" cy="13"/>
            </a:xfrm>
            <a:custGeom>
              <a:avLst/>
              <a:gdLst>
                <a:gd name="T0" fmla="*/ 9 w 23"/>
                <a:gd name="T1" fmla="*/ 8 h 13"/>
                <a:gd name="T2" fmla="*/ 7 w 23"/>
                <a:gd name="T3" fmla="*/ 13 h 13"/>
                <a:gd name="T4" fmla="*/ 23 w 23"/>
                <a:gd name="T5" fmla="*/ 7 h 13"/>
                <a:gd name="T6" fmla="*/ 21 w 23"/>
                <a:gd name="T7" fmla="*/ 0 h 13"/>
                <a:gd name="T8" fmla="*/ 4 w 23"/>
                <a:gd name="T9" fmla="*/ 6 h 13"/>
                <a:gd name="T10" fmla="*/ 2 w 23"/>
                <a:gd name="T11" fmla="*/ 11 h 13"/>
                <a:gd name="T12" fmla="*/ 4 w 23"/>
                <a:gd name="T13" fmla="*/ 6 h 13"/>
                <a:gd name="T14" fmla="*/ 0 w 23"/>
                <a:gd name="T15" fmla="*/ 7 h 13"/>
                <a:gd name="T16" fmla="*/ 2 w 23"/>
                <a:gd name="T17" fmla="*/ 11 h 13"/>
                <a:gd name="T18" fmla="*/ 9 w 23"/>
                <a:gd name="T19" fmla="*/ 8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3"/>
                <a:gd name="T32" fmla="*/ 23 w 23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3">
                  <a:moveTo>
                    <a:pt x="9" y="8"/>
                  </a:moveTo>
                  <a:lnTo>
                    <a:pt x="7" y="13"/>
                  </a:lnTo>
                  <a:lnTo>
                    <a:pt x="23" y="7"/>
                  </a:lnTo>
                  <a:lnTo>
                    <a:pt x="21" y="0"/>
                  </a:lnTo>
                  <a:lnTo>
                    <a:pt x="4" y="6"/>
                  </a:lnTo>
                  <a:lnTo>
                    <a:pt x="2" y="11"/>
                  </a:lnTo>
                  <a:lnTo>
                    <a:pt x="4" y="6"/>
                  </a:lnTo>
                  <a:lnTo>
                    <a:pt x="0" y="7"/>
                  </a:lnTo>
                  <a:lnTo>
                    <a:pt x="2" y="11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08" name="Freeform 15"/>
            <p:cNvSpPr>
              <a:spLocks/>
            </p:cNvSpPr>
            <p:nvPr/>
          </p:nvSpPr>
          <p:spPr bwMode="auto">
            <a:xfrm>
              <a:off x="3113" y="3644"/>
              <a:ext cx="125" cy="214"/>
            </a:xfrm>
            <a:custGeom>
              <a:avLst/>
              <a:gdLst>
                <a:gd name="T0" fmla="*/ 121 w 125"/>
                <a:gd name="T1" fmla="*/ 206 h 214"/>
                <a:gd name="T2" fmla="*/ 125 w 125"/>
                <a:gd name="T3" fmla="*/ 208 h 214"/>
                <a:gd name="T4" fmla="*/ 7 w 125"/>
                <a:gd name="T5" fmla="*/ 0 h 214"/>
                <a:gd name="T6" fmla="*/ 0 w 125"/>
                <a:gd name="T7" fmla="*/ 3 h 214"/>
                <a:gd name="T8" fmla="*/ 118 w 125"/>
                <a:gd name="T9" fmla="*/ 210 h 214"/>
                <a:gd name="T10" fmla="*/ 123 w 125"/>
                <a:gd name="T11" fmla="*/ 213 h 214"/>
                <a:gd name="T12" fmla="*/ 118 w 125"/>
                <a:gd name="T13" fmla="*/ 210 h 214"/>
                <a:gd name="T14" fmla="*/ 121 w 125"/>
                <a:gd name="T15" fmla="*/ 214 h 214"/>
                <a:gd name="T16" fmla="*/ 123 w 125"/>
                <a:gd name="T17" fmla="*/ 213 h 214"/>
                <a:gd name="T18" fmla="*/ 121 w 125"/>
                <a:gd name="T19" fmla="*/ 206 h 2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5"/>
                <a:gd name="T31" fmla="*/ 0 h 214"/>
                <a:gd name="T32" fmla="*/ 125 w 125"/>
                <a:gd name="T33" fmla="*/ 214 h 2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5" h="214">
                  <a:moveTo>
                    <a:pt x="121" y="206"/>
                  </a:moveTo>
                  <a:lnTo>
                    <a:pt x="125" y="208"/>
                  </a:lnTo>
                  <a:lnTo>
                    <a:pt x="7" y="0"/>
                  </a:lnTo>
                  <a:lnTo>
                    <a:pt x="0" y="3"/>
                  </a:lnTo>
                  <a:lnTo>
                    <a:pt x="118" y="210"/>
                  </a:lnTo>
                  <a:lnTo>
                    <a:pt x="123" y="213"/>
                  </a:lnTo>
                  <a:lnTo>
                    <a:pt x="118" y="210"/>
                  </a:lnTo>
                  <a:lnTo>
                    <a:pt x="121" y="214"/>
                  </a:lnTo>
                  <a:lnTo>
                    <a:pt x="123" y="213"/>
                  </a:lnTo>
                  <a:lnTo>
                    <a:pt x="121" y="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09" name="Freeform 16"/>
            <p:cNvSpPr>
              <a:spLocks/>
            </p:cNvSpPr>
            <p:nvPr/>
          </p:nvSpPr>
          <p:spPr bwMode="auto">
            <a:xfrm>
              <a:off x="3234" y="3840"/>
              <a:ext cx="27" cy="17"/>
            </a:xfrm>
            <a:custGeom>
              <a:avLst/>
              <a:gdLst>
                <a:gd name="T0" fmla="*/ 24 w 27"/>
                <a:gd name="T1" fmla="*/ 0 h 17"/>
                <a:gd name="T2" fmla="*/ 24 w 27"/>
                <a:gd name="T3" fmla="*/ 0 h 17"/>
                <a:gd name="T4" fmla="*/ 0 w 27"/>
                <a:gd name="T5" fmla="*/ 10 h 17"/>
                <a:gd name="T6" fmla="*/ 2 w 27"/>
                <a:gd name="T7" fmla="*/ 17 h 17"/>
                <a:gd name="T8" fmla="*/ 27 w 27"/>
                <a:gd name="T9" fmla="*/ 7 h 17"/>
                <a:gd name="T10" fmla="*/ 27 w 27"/>
                <a:gd name="T11" fmla="*/ 7 h 17"/>
                <a:gd name="T12" fmla="*/ 24 w 2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"/>
                <a:gd name="T22" fmla="*/ 0 h 17"/>
                <a:gd name="T23" fmla="*/ 27 w 2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" h="17">
                  <a:moveTo>
                    <a:pt x="24" y="0"/>
                  </a:moveTo>
                  <a:lnTo>
                    <a:pt x="24" y="0"/>
                  </a:lnTo>
                  <a:lnTo>
                    <a:pt x="0" y="10"/>
                  </a:lnTo>
                  <a:lnTo>
                    <a:pt x="2" y="17"/>
                  </a:lnTo>
                  <a:lnTo>
                    <a:pt x="27" y="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10" name="Freeform 17"/>
            <p:cNvSpPr>
              <a:spLocks/>
            </p:cNvSpPr>
            <p:nvPr/>
          </p:nvSpPr>
          <p:spPr bwMode="auto">
            <a:xfrm>
              <a:off x="3258" y="3838"/>
              <a:ext cx="23" cy="15"/>
            </a:xfrm>
            <a:custGeom>
              <a:avLst/>
              <a:gdLst>
                <a:gd name="T0" fmla="*/ 23 w 23"/>
                <a:gd name="T1" fmla="*/ 11 h 15"/>
                <a:gd name="T2" fmla="*/ 23 w 23"/>
                <a:gd name="T3" fmla="*/ 11 h 15"/>
                <a:gd name="T4" fmla="*/ 18 w 23"/>
                <a:gd name="T5" fmla="*/ 6 h 15"/>
                <a:gd name="T6" fmla="*/ 12 w 23"/>
                <a:gd name="T7" fmla="*/ 2 h 15"/>
                <a:gd name="T8" fmla="*/ 6 w 23"/>
                <a:gd name="T9" fmla="*/ 0 h 15"/>
                <a:gd name="T10" fmla="*/ 0 w 23"/>
                <a:gd name="T11" fmla="*/ 2 h 15"/>
                <a:gd name="T12" fmla="*/ 3 w 23"/>
                <a:gd name="T13" fmla="*/ 9 h 15"/>
                <a:gd name="T14" fmla="*/ 6 w 23"/>
                <a:gd name="T15" fmla="*/ 9 h 15"/>
                <a:gd name="T16" fmla="*/ 10 w 23"/>
                <a:gd name="T17" fmla="*/ 9 h 15"/>
                <a:gd name="T18" fmla="*/ 13 w 23"/>
                <a:gd name="T19" fmla="*/ 13 h 15"/>
                <a:gd name="T20" fmla="*/ 15 w 23"/>
                <a:gd name="T21" fmla="*/ 15 h 15"/>
                <a:gd name="T22" fmla="*/ 15 w 23"/>
                <a:gd name="T23" fmla="*/ 15 h 15"/>
                <a:gd name="T24" fmla="*/ 23 w 23"/>
                <a:gd name="T25" fmla="*/ 11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15"/>
                <a:gd name="T41" fmla="*/ 23 w 23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15">
                  <a:moveTo>
                    <a:pt x="23" y="11"/>
                  </a:moveTo>
                  <a:lnTo>
                    <a:pt x="23" y="11"/>
                  </a:lnTo>
                  <a:lnTo>
                    <a:pt x="18" y="6"/>
                  </a:lnTo>
                  <a:lnTo>
                    <a:pt x="12" y="2"/>
                  </a:lnTo>
                  <a:lnTo>
                    <a:pt x="6" y="0"/>
                  </a:lnTo>
                  <a:lnTo>
                    <a:pt x="0" y="2"/>
                  </a:lnTo>
                  <a:lnTo>
                    <a:pt x="3" y="9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11" name="Freeform 18"/>
            <p:cNvSpPr>
              <a:spLocks/>
            </p:cNvSpPr>
            <p:nvPr/>
          </p:nvSpPr>
          <p:spPr bwMode="auto">
            <a:xfrm>
              <a:off x="3270" y="3849"/>
              <a:ext cx="12" cy="21"/>
            </a:xfrm>
            <a:custGeom>
              <a:avLst/>
              <a:gdLst>
                <a:gd name="T0" fmla="*/ 2 w 12"/>
                <a:gd name="T1" fmla="*/ 21 h 21"/>
                <a:gd name="T2" fmla="*/ 2 w 12"/>
                <a:gd name="T3" fmla="*/ 21 h 21"/>
                <a:gd name="T4" fmla="*/ 8 w 12"/>
                <a:gd name="T5" fmla="*/ 18 h 21"/>
                <a:gd name="T6" fmla="*/ 12 w 12"/>
                <a:gd name="T7" fmla="*/ 12 h 21"/>
                <a:gd name="T8" fmla="*/ 12 w 12"/>
                <a:gd name="T9" fmla="*/ 7 h 21"/>
                <a:gd name="T10" fmla="*/ 11 w 12"/>
                <a:gd name="T11" fmla="*/ 0 h 21"/>
                <a:gd name="T12" fmla="*/ 3 w 12"/>
                <a:gd name="T13" fmla="*/ 4 h 21"/>
                <a:gd name="T14" fmla="*/ 5 w 12"/>
                <a:gd name="T15" fmla="*/ 7 h 21"/>
                <a:gd name="T16" fmla="*/ 5 w 12"/>
                <a:gd name="T17" fmla="*/ 10 h 21"/>
                <a:gd name="T18" fmla="*/ 3 w 12"/>
                <a:gd name="T19" fmla="*/ 11 h 21"/>
                <a:gd name="T20" fmla="*/ 0 w 12"/>
                <a:gd name="T21" fmla="*/ 14 h 21"/>
                <a:gd name="T22" fmla="*/ 0 w 12"/>
                <a:gd name="T23" fmla="*/ 14 h 21"/>
                <a:gd name="T24" fmla="*/ 2 w 12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1"/>
                <a:gd name="T41" fmla="*/ 12 w 12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1">
                  <a:moveTo>
                    <a:pt x="2" y="21"/>
                  </a:moveTo>
                  <a:lnTo>
                    <a:pt x="2" y="21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7"/>
                  </a:lnTo>
                  <a:lnTo>
                    <a:pt x="11" y="0"/>
                  </a:lnTo>
                  <a:lnTo>
                    <a:pt x="3" y="4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12" name="Freeform 19"/>
            <p:cNvSpPr>
              <a:spLocks/>
            </p:cNvSpPr>
            <p:nvPr/>
          </p:nvSpPr>
          <p:spPr bwMode="auto">
            <a:xfrm>
              <a:off x="3250" y="3858"/>
              <a:ext cx="22" cy="14"/>
            </a:xfrm>
            <a:custGeom>
              <a:avLst/>
              <a:gdLst>
                <a:gd name="T0" fmla="*/ 0 w 22"/>
                <a:gd name="T1" fmla="*/ 3 h 14"/>
                <a:gd name="T2" fmla="*/ 0 w 22"/>
                <a:gd name="T3" fmla="*/ 5 h 14"/>
                <a:gd name="T4" fmla="*/ 5 w 22"/>
                <a:gd name="T5" fmla="*/ 9 h 14"/>
                <a:gd name="T6" fmla="*/ 11 w 22"/>
                <a:gd name="T7" fmla="*/ 12 h 14"/>
                <a:gd name="T8" fmla="*/ 16 w 22"/>
                <a:gd name="T9" fmla="*/ 14 h 14"/>
                <a:gd name="T10" fmla="*/ 22 w 22"/>
                <a:gd name="T11" fmla="*/ 12 h 14"/>
                <a:gd name="T12" fmla="*/ 20 w 22"/>
                <a:gd name="T13" fmla="*/ 5 h 14"/>
                <a:gd name="T14" fmla="*/ 16 w 22"/>
                <a:gd name="T15" fmla="*/ 5 h 14"/>
                <a:gd name="T16" fmla="*/ 13 w 22"/>
                <a:gd name="T17" fmla="*/ 5 h 14"/>
                <a:gd name="T18" fmla="*/ 9 w 22"/>
                <a:gd name="T19" fmla="*/ 2 h 14"/>
                <a:gd name="T20" fmla="*/ 7 w 22"/>
                <a:gd name="T21" fmla="*/ 0 h 14"/>
                <a:gd name="T22" fmla="*/ 7 w 22"/>
                <a:gd name="T23" fmla="*/ 1 h 14"/>
                <a:gd name="T24" fmla="*/ 0 w 22"/>
                <a:gd name="T25" fmla="*/ 3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4"/>
                <a:gd name="T41" fmla="*/ 22 w 22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4">
                  <a:moveTo>
                    <a:pt x="0" y="3"/>
                  </a:moveTo>
                  <a:lnTo>
                    <a:pt x="0" y="5"/>
                  </a:lnTo>
                  <a:lnTo>
                    <a:pt x="5" y="9"/>
                  </a:lnTo>
                  <a:lnTo>
                    <a:pt x="11" y="12"/>
                  </a:lnTo>
                  <a:lnTo>
                    <a:pt x="16" y="14"/>
                  </a:lnTo>
                  <a:lnTo>
                    <a:pt x="22" y="12"/>
                  </a:lnTo>
                  <a:lnTo>
                    <a:pt x="20" y="5"/>
                  </a:lnTo>
                  <a:lnTo>
                    <a:pt x="16" y="5"/>
                  </a:lnTo>
                  <a:lnTo>
                    <a:pt x="13" y="5"/>
                  </a:lnTo>
                  <a:lnTo>
                    <a:pt x="9" y="2"/>
                  </a:lnTo>
                  <a:lnTo>
                    <a:pt x="7" y="0"/>
                  </a:lnTo>
                  <a:lnTo>
                    <a:pt x="7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13" name="Freeform 20"/>
            <p:cNvSpPr>
              <a:spLocks/>
            </p:cNvSpPr>
            <p:nvPr/>
          </p:nvSpPr>
          <p:spPr bwMode="auto">
            <a:xfrm>
              <a:off x="3249" y="3831"/>
              <a:ext cx="35" cy="30"/>
            </a:xfrm>
            <a:custGeom>
              <a:avLst/>
              <a:gdLst>
                <a:gd name="T0" fmla="*/ 13 w 35"/>
                <a:gd name="T1" fmla="*/ 16 h 30"/>
                <a:gd name="T2" fmla="*/ 9 w 35"/>
                <a:gd name="T3" fmla="*/ 9 h 30"/>
                <a:gd name="T4" fmla="*/ 3 w 35"/>
                <a:gd name="T5" fmla="*/ 12 h 30"/>
                <a:gd name="T6" fmla="*/ 0 w 35"/>
                <a:gd name="T7" fmla="*/ 19 h 30"/>
                <a:gd name="T8" fmla="*/ 0 w 35"/>
                <a:gd name="T9" fmla="*/ 25 h 30"/>
                <a:gd name="T10" fmla="*/ 1 w 35"/>
                <a:gd name="T11" fmla="*/ 30 h 30"/>
                <a:gd name="T12" fmla="*/ 8 w 35"/>
                <a:gd name="T13" fmla="*/ 28 h 30"/>
                <a:gd name="T14" fmla="*/ 7 w 35"/>
                <a:gd name="T15" fmla="*/ 25 h 30"/>
                <a:gd name="T16" fmla="*/ 7 w 35"/>
                <a:gd name="T17" fmla="*/ 19 h 30"/>
                <a:gd name="T18" fmla="*/ 8 w 35"/>
                <a:gd name="T19" fmla="*/ 19 h 30"/>
                <a:gd name="T20" fmla="*/ 12 w 35"/>
                <a:gd name="T21" fmla="*/ 16 h 30"/>
                <a:gd name="T22" fmla="*/ 8 w 35"/>
                <a:gd name="T23" fmla="*/ 9 h 30"/>
                <a:gd name="T24" fmla="*/ 13 w 35"/>
                <a:gd name="T25" fmla="*/ 16 h 30"/>
                <a:gd name="T26" fmla="*/ 35 w 35"/>
                <a:gd name="T27" fmla="*/ 0 h 30"/>
                <a:gd name="T28" fmla="*/ 9 w 35"/>
                <a:gd name="T29" fmla="*/ 9 h 30"/>
                <a:gd name="T30" fmla="*/ 13 w 35"/>
                <a:gd name="T31" fmla="*/ 16 h 3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5"/>
                <a:gd name="T49" fmla="*/ 0 h 30"/>
                <a:gd name="T50" fmla="*/ 35 w 35"/>
                <a:gd name="T51" fmla="*/ 30 h 3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5" h="30">
                  <a:moveTo>
                    <a:pt x="13" y="16"/>
                  </a:moveTo>
                  <a:lnTo>
                    <a:pt x="9" y="9"/>
                  </a:lnTo>
                  <a:lnTo>
                    <a:pt x="3" y="12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1" y="30"/>
                  </a:lnTo>
                  <a:lnTo>
                    <a:pt x="8" y="28"/>
                  </a:lnTo>
                  <a:lnTo>
                    <a:pt x="7" y="25"/>
                  </a:lnTo>
                  <a:lnTo>
                    <a:pt x="7" y="19"/>
                  </a:lnTo>
                  <a:lnTo>
                    <a:pt x="8" y="19"/>
                  </a:lnTo>
                  <a:lnTo>
                    <a:pt x="12" y="16"/>
                  </a:lnTo>
                  <a:lnTo>
                    <a:pt x="8" y="9"/>
                  </a:lnTo>
                  <a:lnTo>
                    <a:pt x="13" y="16"/>
                  </a:lnTo>
                  <a:lnTo>
                    <a:pt x="35" y="0"/>
                  </a:lnTo>
                  <a:lnTo>
                    <a:pt x="9" y="9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14" name="Freeform 21"/>
            <p:cNvSpPr>
              <a:spLocks/>
            </p:cNvSpPr>
            <p:nvPr/>
          </p:nvSpPr>
          <p:spPr bwMode="auto">
            <a:xfrm>
              <a:off x="3229" y="3840"/>
              <a:ext cx="33" cy="17"/>
            </a:xfrm>
            <a:custGeom>
              <a:avLst/>
              <a:gdLst>
                <a:gd name="T0" fmla="*/ 9 w 33"/>
                <a:gd name="T1" fmla="*/ 12 h 17"/>
                <a:gd name="T2" fmla="*/ 7 w 33"/>
                <a:gd name="T3" fmla="*/ 17 h 17"/>
                <a:gd name="T4" fmla="*/ 10 w 33"/>
                <a:gd name="T5" fmla="*/ 16 h 17"/>
                <a:gd name="T6" fmla="*/ 18 w 33"/>
                <a:gd name="T7" fmla="*/ 13 h 17"/>
                <a:gd name="T8" fmla="*/ 26 w 33"/>
                <a:gd name="T9" fmla="*/ 10 h 17"/>
                <a:gd name="T10" fmla="*/ 33 w 33"/>
                <a:gd name="T11" fmla="*/ 7 h 17"/>
                <a:gd name="T12" fmla="*/ 28 w 33"/>
                <a:gd name="T13" fmla="*/ 0 h 17"/>
                <a:gd name="T14" fmla="*/ 23 w 33"/>
                <a:gd name="T15" fmla="*/ 3 h 17"/>
                <a:gd name="T16" fmla="*/ 15 w 33"/>
                <a:gd name="T17" fmla="*/ 6 h 17"/>
                <a:gd name="T18" fmla="*/ 8 w 33"/>
                <a:gd name="T19" fmla="*/ 9 h 17"/>
                <a:gd name="T20" fmla="*/ 5 w 33"/>
                <a:gd name="T21" fmla="*/ 10 h 17"/>
                <a:gd name="T22" fmla="*/ 2 w 33"/>
                <a:gd name="T23" fmla="*/ 14 h 17"/>
                <a:gd name="T24" fmla="*/ 5 w 33"/>
                <a:gd name="T25" fmla="*/ 10 h 17"/>
                <a:gd name="T26" fmla="*/ 0 w 33"/>
                <a:gd name="T27" fmla="*/ 11 h 17"/>
                <a:gd name="T28" fmla="*/ 2 w 33"/>
                <a:gd name="T29" fmla="*/ 14 h 17"/>
                <a:gd name="T30" fmla="*/ 9 w 33"/>
                <a:gd name="T31" fmla="*/ 12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"/>
                <a:gd name="T49" fmla="*/ 0 h 17"/>
                <a:gd name="T50" fmla="*/ 33 w 33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" h="17">
                  <a:moveTo>
                    <a:pt x="9" y="12"/>
                  </a:moveTo>
                  <a:lnTo>
                    <a:pt x="7" y="17"/>
                  </a:lnTo>
                  <a:lnTo>
                    <a:pt x="10" y="16"/>
                  </a:lnTo>
                  <a:lnTo>
                    <a:pt x="18" y="13"/>
                  </a:lnTo>
                  <a:lnTo>
                    <a:pt x="26" y="10"/>
                  </a:lnTo>
                  <a:lnTo>
                    <a:pt x="33" y="7"/>
                  </a:lnTo>
                  <a:lnTo>
                    <a:pt x="28" y="0"/>
                  </a:lnTo>
                  <a:lnTo>
                    <a:pt x="23" y="3"/>
                  </a:lnTo>
                  <a:lnTo>
                    <a:pt x="15" y="6"/>
                  </a:lnTo>
                  <a:lnTo>
                    <a:pt x="8" y="9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5" y="10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15" name="Freeform 22"/>
            <p:cNvSpPr>
              <a:spLocks/>
            </p:cNvSpPr>
            <p:nvPr/>
          </p:nvSpPr>
          <p:spPr bwMode="auto">
            <a:xfrm>
              <a:off x="3231" y="3852"/>
              <a:ext cx="53" cy="87"/>
            </a:xfrm>
            <a:custGeom>
              <a:avLst/>
              <a:gdLst>
                <a:gd name="T0" fmla="*/ 48 w 53"/>
                <a:gd name="T1" fmla="*/ 79 h 87"/>
                <a:gd name="T2" fmla="*/ 53 w 53"/>
                <a:gd name="T3" fmla="*/ 81 h 87"/>
                <a:gd name="T4" fmla="*/ 7 w 53"/>
                <a:gd name="T5" fmla="*/ 0 h 87"/>
                <a:gd name="T6" fmla="*/ 0 w 53"/>
                <a:gd name="T7" fmla="*/ 2 h 87"/>
                <a:gd name="T8" fmla="*/ 46 w 53"/>
                <a:gd name="T9" fmla="*/ 83 h 87"/>
                <a:gd name="T10" fmla="*/ 51 w 53"/>
                <a:gd name="T11" fmla="*/ 86 h 87"/>
                <a:gd name="T12" fmla="*/ 46 w 53"/>
                <a:gd name="T13" fmla="*/ 83 h 87"/>
                <a:gd name="T14" fmla="*/ 48 w 53"/>
                <a:gd name="T15" fmla="*/ 87 h 87"/>
                <a:gd name="T16" fmla="*/ 51 w 53"/>
                <a:gd name="T17" fmla="*/ 86 h 87"/>
                <a:gd name="T18" fmla="*/ 48 w 53"/>
                <a:gd name="T19" fmla="*/ 79 h 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"/>
                <a:gd name="T31" fmla="*/ 0 h 87"/>
                <a:gd name="T32" fmla="*/ 53 w 53"/>
                <a:gd name="T33" fmla="*/ 87 h 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" h="87">
                  <a:moveTo>
                    <a:pt x="48" y="79"/>
                  </a:moveTo>
                  <a:lnTo>
                    <a:pt x="53" y="81"/>
                  </a:lnTo>
                  <a:lnTo>
                    <a:pt x="7" y="0"/>
                  </a:lnTo>
                  <a:lnTo>
                    <a:pt x="0" y="2"/>
                  </a:lnTo>
                  <a:lnTo>
                    <a:pt x="46" y="83"/>
                  </a:lnTo>
                  <a:lnTo>
                    <a:pt x="51" y="86"/>
                  </a:lnTo>
                  <a:lnTo>
                    <a:pt x="46" y="83"/>
                  </a:lnTo>
                  <a:lnTo>
                    <a:pt x="48" y="87"/>
                  </a:lnTo>
                  <a:lnTo>
                    <a:pt x="51" y="86"/>
                  </a:lnTo>
                  <a:lnTo>
                    <a:pt x="48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16" name="Freeform 23"/>
            <p:cNvSpPr>
              <a:spLocks/>
            </p:cNvSpPr>
            <p:nvPr/>
          </p:nvSpPr>
          <p:spPr bwMode="auto">
            <a:xfrm>
              <a:off x="3279" y="3744"/>
              <a:ext cx="503" cy="194"/>
            </a:xfrm>
            <a:custGeom>
              <a:avLst/>
              <a:gdLst>
                <a:gd name="T0" fmla="*/ 494 w 503"/>
                <a:gd name="T1" fmla="*/ 5 h 194"/>
                <a:gd name="T2" fmla="*/ 496 w 503"/>
                <a:gd name="T3" fmla="*/ 0 h 194"/>
                <a:gd name="T4" fmla="*/ 0 w 503"/>
                <a:gd name="T5" fmla="*/ 187 h 194"/>
                <a:gd name="T6" fmla="*/ 3 w 503"/>
                <a:gd name="T7" fmla="*/ 194 h 194"/>
                <a:gd name="T8" fmla="*/ 498 w 503"/>
                <a:gd name="T9" fmla="*/ 7 h 194"/>
                <a:gd name="T10" fmla="*/ 501 w 503"/>
                <a:gd name="T11" fmla="*/ 2 h 194"/>
                <a:gd name="T12" fmla="*/ 498 w 503"/>
                <a:gd name="T13" fmla="*/ 7 h 194"/>
                <a:gd name="T14" fmla="*/ 503 w 503"/>
                <a:gd name="T15" fmla="*/ 6 h 194"/>
                <a:gd name="T16" fmla="*/ 501 w 503"/>
                <a:gd name="T17" fmla="*/ 2 h 194"/>
                <a:gd name="T18" fmla="*/ 494 w 503"/>
                <a:gd name="T19" fmla="*/ 5 h 1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3"/>
                <a:gd name="T31" fmla="*/ 0 h 194"/>
                <a:gd name="T32" fmla="*/ 503 w 503"/>
                <a:gd name="T33" fmla="*/ 194 h 1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3" h="194">
                  <a:moveTo>
                    <a:pt x="494" y="5"/>
                  </a:moveTo>
                  <a:lnTo>
                    <a:pt x="496" y="0"/>
                  </a:lnTo>
                  <a:lnTo>
                    <a:pt x="0" y="187"/>
                  </a:lnTo>
                  <a:lnTo>
                    <a:pt x="3" y="194"/>
                  </a:lnTo>
                  <a:lnTo>
                    <a:pt x="498" y="7"/>
                  </a:lnTo>
                  <a:lnTo>
                    <a:pt x="501" y="2"/>
                  </a:lnTo>
                  <a:lnTo>
                    <a:pt x="498" y="7"/>
                  </a:lnTo>
                  <a:lnTo>
                    <a:pt x="503" y="6"/>
                  </a:lnTo>
                  <a:lnTo>
                    <a:pt x="501" y="2"/>
                  </a:lnTo>
                  <a:lnTo>
                    <a:pt x="49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17" name="Freeform 24"/>
            <p:cNvSpPr>
              <a:spLocks/>
            </p:cNvSpPr>
            <p:nvPr/>
          </p:nvSpPr>
          <p:spPr bwMode="auto">
            <a:xfrm>
              <a:off x="3436" y="3151"/>
              <a:ext cx="344" cy="598"/>
            </a:xfrm>
            <a:custGeom>
              <a:avLst/>
              <a:gdLst>
                <a:gd name="T0" fmla="*/ 5 w 344"/>
                <a:gd name="T1" fmla="*/ 8 h 598"/>
                <a:gd name="T2" fmla="*/ 0 w 344"/>
                <a:gd name="T3" fmla="*/ 6 h 598"/>
                <a:gd name="T4" fmla="*/ 337 w 344"/>
                <a:gd name="T5" fmla="*/ 598 h 598"/>
                <a:gd name="T6" fmla="*/ 344 w 344"/>
                <a:gd name="T7" fmla="*/ 595 h 598"/>
                <a:gd name="T8" fmla="*/ 7 w 344"/>
                <a:gd name="T9" fmla="*/ 3 h 598"/>
                <a:gd name="T10" fmla="*/ 3 w 344"/>
                <a:gd name="T11" fmla="*/ 1 h 598"/>
                <a:gd name="T12" fmla="*/ 7 w 344"/>
                <a:gd name="T13" fmla="*/ 3 h 598"/>
                <a:gd name="T14" fmla="*/ 5 w 344"/>
                <a:gd name="T15" fmla="*/ 0 h 598"/>
                <a:gd name="T16" fmla="*/ 3 w 344"/>
                <a:gd name="T17" fmla="*/ 1 h 598"/>
                <a:gd name="T18" fmla="*/ 5 w 344"/>
                <a:gd name="T19" fmla="*/ 8 h 5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4"/>
                <a:gd name="T31" fmla="*/ 0 h 598"/>
                <a:gd name="T32" fmla="*/ 344 w 344"/>
                <a:gd name="T33" fmla="*/ 598 h 59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4" h="598">
                  <a:moveTo>
                    <a:pt x="5" y="8"/>
                  </a:moveTo>
                  <a:lnTo>
                    <a:pt x="0" y="6"/>
                  </a:lnTo>
                  <a:lnTo>
                    <a:pt x="337" y="598"/>
                  </a:lnTo>
                  <a:lnTo>
                    <a:pt x="344" y="595"/>
                  </a:lnTo>
                  <a:lnTo>
                    <a:pt x="7" y="3"/>
                  </a:lnTo>
                  <a:lnTo>
                    <a:pt x="3" y="1"/>
                  </a:lnTo>
                  <a:lnTo>
                    <a:pt x="7" y="3"/>
                  </a:lnTo>
                  <a:lnTo>
                    <a:pt x="5" y="0"/>
                  </a:lnTo>
                  <a:lnTo>
                    <a:pt x="3" y="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18" name="Freeform 25"/>
            <p:cNvSpPr>
              <a:spLocks/>
            </p:cNvSpPr>
            <p:nvPr/>
          </p:nvSpPr>
          <p:spPr bwMode="auto">
            <a:xfrm>
              <a:off x="2937" y="3152"/>
              <a:ext cx="504" cy="192"/>
            </a:xfrm>
            <a:custGeom>
              <a:avLst/>
              <a:gdLst>
                <a:gd name="T0" fmla="*/ 9 w 504"/>
                <a:gd name="T1" fmla="*/ 186 h 192"/>
                <a:gd name="T2" fmla="*/ 7 w 504"/>
                <a:gd name="T3" fmla="*/ 192 h 192"/>
                <a:gd name="T4" fmla="*/ 504 w 504"/>
                <a:gd name="T5" fmla="*/ 7 h 192"/>
                <a:gd name="T6" fmla="*/ 502 w 504"/>
                <a:gd name="T7" fmla="*/ 0 h 192"/>
                <a:gd name="T8" fmla="*/ 5 w 504"/>
                <a:gd name="T9" fmla="*/ 185 h 192"/>
                <a:gd name="T10" fmla="*/ 2 w 504"/>
                <a:gd name="T11" fmla="*/ 191 h 192"/>
                <a:gd name="T12" fmla="*/ 5 w 504"/>
                <a:gd name="T13" fmla="*/ 185 h 192"/>
                <a:gd name="T14" fmla="*/ 0 w 504"/>
                <a:gd name="T15" fmla="*/ 186 h 192"/>
                <a:gd name="T16" fmla="*/ 2 w 504"/>
                <a:gd name="T17" fmla="*/ 191 h 192"/>
                <a:gd name="T18" fmla="*/ 9 w 504"/>
                <a:gd name="T19" fmla="*/ 186 h 1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4"/>
                <a:gd name="T31" fmla="*/ 0 h 192"/>
                <a:gd name="T32" fmla="*/ 504 w 504"/>
                <a:gd name="T33" fmla="*/ 192 h 1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4" h="192">
                  <a:moveTo>
                    <a:pt x="9" y="186"/>
                  </a:moveTo>
                  <a:lnTo>
                    <a:pt x="7" y="192"/>
                  </a:lnTo>
                  <a:lnTo>
                    <a:pt x="504" y="7"/>
                  </a:lnTo>
                  <a:lnTo>
                    <a:pt x="502" y="0"/>
                  </a:lnTo>
                  <a:lnTo>
                    <a:pt x="5" y="185"/>
                  </a:lnTo>
                  <a:lnTo>
                    <a:pt x="2" y="191"/>
                  </a:lnTo>
                  <a:lnTo>
                    <a:pt x="5" y="185"/>
                  </a:lnTo>
                  <a:lnTo>
                    <a:pt x="0" y="186"/>
                  </a:lnTo>
                  <a:lnTo>
                    <a:pt x="2" y="191"/>
                  </a:lnTo>
                  <a:lnTo>
                    <a:pt x="9" y="1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19" name="Freeform 26"/>
            <p:cNvSpPr>
              <a:spLocks/>
            </p:cNvSpPr>
            <p:nvPr/>
          </p:nvSpPr>
          <p:spPr bwMode="auto">
            <a:xfrm>
              <a:off x="2939" y="3338"/>
              <a:ext cx="46" cy="74"/>
            </a:xfrm>
            <a:custGeom>
              <a:avLst/>
              <a:gdLst>
                <a:gd name="T0" fmla="*/ 41 w 46"/>
                <a:gd name="T1" fmla="*/ 66 h 74"/>
                <a:gd name="T2" fmla="*/ 46 w 46"/>
                <a:gd name="T3" fmla="*/ 67 h 74"/>
                <a:gd name="T4" fmla="*/ 7 w 46"/>
                <a:gd name="T5" fmla="*/ 0 h 74"/>
                <a:gd name="T6" fmla="*/ 0 w 46"/>
                <a:gd name="T7" fmla="*/ 5 h 74"/>
                <a:gd name="T8" fmla="*/ 39 w 46"/>
                <a:gd name="T9" fmla="*/ 72 h 74"/>
                <a:gd name="T10" fmla="*/ 44 w 46"/>
                <a:gd name="T11" fmla="*/ 73 h 74"/>
                <a:gd name="T12" fmla="*/ 39 w 46"/>
                <a:gd name="T13" fmla="*/ 72 h 74"/>
                <a:gd name="T14" fmla="*/ 41 w 46"/>
                <a:gd name="T15" fmla="*/ 74 h 74"/>
                <a:gd name="T16" fmla="*/ 44 w 46"/>
                <a:gd name="T17" fmla="*/ 73 h 74"/>
                <a:gd name="T18" fmla="*/ 41 w 46"/>
                <a:gd name="T19" fmla="*/ 66 h 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74"/>
                <a:gd name="T32" fmla="*/ 46 w 46"/>
                <a:gd name="T33" fmla="*/ 74 h 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74">
                  <a:moveTo>
                    <a:pt x="41" y="66"/>
                  </a:moveTo>
                  <a:lnTo>
                    <a:pt x="46" y="67"/>
                  </a:lnTo>
                  <a:lnTo>
                    <a:pt x="7" y="0"/>
                  </a:lnTo>
                  <a:lnTo>
                    <a:pt x="0" y="5"/>
                  </a:lnTo>
                  <a:lnTo>
                    <a:pt x="39" y="72"/>
                  </a:lnTo>
                  <a:lnTo>
                    <a:pt x="44" y="73"/>
                  </a:lnTo>
                  <a:lnTo>
                    <a:pt x="39" y="72"/>
                  </a:lnTo>
                  <a:lnTo>
                    <a:pt x="41" y="74"/>
                  </a:lnTo>
                  <a:lnTo>
                    <a:pt x="44" y="73"/>
                  </a:lnTo>
                  <a:lnTo>
                    <a:pt x="41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20" name="Freeform 27"/>
            <p:cNvSpPr>
              <a:spLocks/>
            </p:cNvSpPr>
            <p:nvPr/>
          </p:nvSpPr>
          <p:spPr bwMode="auto">
            <a:xfrm>
              <a:off x="2980" y="3401"/>
              <a:ext cx="19" cy="10"/>
            </a:xfrm>
            <a:custGeom>
              <a:avLst/>
              <a:gdLst>
                <a:gd name="T0" fmla="*/ 11 w 19"/>
                <a:gd name="T1" fmla="*/ 3 h 10"/>
                <a:gd name="T2" fmla="*/ 12 w 19"/>
                <a:gd name="T3" fmla="*/ 0 h 10"/>
                <a:gd name="T4" fmla="*/ 11 w 19"/>
                <a:gd name="T5" fmla="*/ 0 h 10"/>
                <a:gd name="T6" fmla="*/ 6 w 19"/>
                <a:gd name="T7" fmla="*/ 1 h 10"/>
                <a:gd name="T8" fmla="*/ 3 w 19"/>
                <a:gd name="T9" fmla="*/ 3 h 10"/>
                <a:gd name="T10" fmla="*/ 0 w 19"/>
                <a:gd name="T11" fmla="*/ 3 h 10"/>
                <a:gd name="T12" fmla="*/ 3 w 19"/>
                <a:gd name="T13" fmla="*/ 10 h 10"/>
                <a:gd name="T14" fmla="*/ 5 w 19"/>
                <a:gd name="T15" fmla="*/ 10 h 10"/>
                <a:gd name="T16" fmla="*/ 9 w 19"/>
                <a:gd name="T17" fmla="*/ 8 h 10"/>
                <a:gd name="T18" fmla="*/ 13 w 19"/>
                <a:gd name="T19" fmla="*/ 7 h 10"/>
                <a:gd name="T20" fmla="*/ 17 w 19"/>
                <a:gd name="T21" fmla="*/ 4 h 10"/>
                <a:gd name="T22" fmla="*/ 18 w 19"/>
                <a:gd name="T23" fmla="*/ 1 h 10"/>
                <a:gd name="T24" fmla="*/ 17 w 19"/>
                <a:gd name="T25" fmla="*/ 4 h 10"/>
                <a:gd name="T26" fmla="*/ 19 w 19"/>
                <a:gd name="T27" fmla="*/ 2 h 10"/>
                <a:gd name="T28" fmla="*/ 18 w 19"/>
                <a:gd name="T29" fmla="*/ 1 h 10"/>
                <a:gd name="T30" fmla="*/ 11 w 19"/>
                <a:gd name="T31" fmla="*/ 3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10"/>
                <a:gd name="T50" fmla="*/ 19 w 19"/>
                <a:gd name="T51" fmla="*/ 10 h 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10">
                  <a:moveTo>
                    <a:pt x="11" y="3"/>
                  </a:moveTo>
                  <a:lnTo>
                    <a:pt x="12" y="0"/>
                  </a:lnTo>
                  <a:lnTo>
                    <a:pt x="11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9" y="8"/>
                  </a:lnTo>
                  <a:lnTo>
                    <a:pt x="13" y="7"/>
                  </a:lnTo>
                  <a:lnTo>
                    <a:pt x="17" y="4"/>
                  </a:lnTo>
                  <a:lnTo>
                    <a:pt x="18" y="1"/>
                  </a:lnTo>
                  <a:lnTo>
                    <a:pt x="17" y="4"/>
                  </a:lnTo>
                  <a:lnTo>
                    <a:pt x="19" y="2"/>
                  </a:lnTo>
                  <a:lnTo>
                    <a:pt x="18" y="1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21" name="Freeform 28"/>
            <p:cNvSpPr>
              <a:spLocks/>
            </p:cNvSpPr>
            <p:nvPr/>
          </p:nvSpPr>
          <p:spPr bwMode="auto">
            <a:xfrm>
              <a:off x="2989" y="3385"/>
              <a:ext cx="13" cy="19"/>
            </a:xfrm>
            <a:custGeom>
              <a:avLst/>
              <a:gdLst>
                <a:gd name="T0" fmla="*/ 10 w 13"/>
                <a:gd name="T1" fmla="*/ 0 h 19"/>
                <a:gd name="T2" fmla="*/ 10 w 13"/>
                <a:gd name="T3" fmla="*/ 0 h 19"/>
                <a:gd name="T4" fmla="*/ 6 w 13"/>
                <a:gd name="T5" fmla="*/ 4 h 19"/>
                <a:gd name="T6" fmla="*/ 2 w 13"/>
                <a:gd name="T7" fmla="*/ 9 h 19"/>
                <a:gd name="T8" fmla="*/ 0 w 13"/>
                <a:gd name="T9" fmla="*/ 13 h 19"/>
                <a:gd name="T10" fmla="*/ 2 w 13"/>
                <a:gd name="T11" fmla="*/ 19 h 19"/>
                <a:gd name="T12" fmla="*/ 9 w 13"/>
                <a:gd name="T13" fmla="*/ 17 h 19"/>
                <a:gd name="T14" fmla="*/ 9 w 13"/>
                <a:gd name="T15" fmla="*/ 13 h 19"/>
                <a:gd name="T16" fmla="*/ 9 w 13"/>
                <a:gd name="T17" fmla="*/ 11 h 19"/>
                <a:gd name="T18" fmla="*/ 10 w 13"/>
                <a:gd name="T19" fmla="*/ 9 h 19"/>
                <a:gd name="T20" fmla="*/ 13 w 13"/>
                <a:gd name="T21" fmla="*/ 7 h 19"/>
                <a:gd name="T22" fmla="*/ 13 w 13"/>
                <a:gd name="T23" fmla="*/ 7 h 19"/>
                <a:gd name="T24" fmla="*/ 10 w 13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19"/>
                <a:gd name="T41" fmla="*/ 13 w 13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19">
                  <a:moveTo>
                    <a:pt x="10" y="0"/>
                  </a:moveTo>
                  <a:lnTo>
                    <a:pt x="10" y="0"/>
                  </a:lnTo>
                  <a:lnTo>
                    <a:pt x="6" y="4"/>
                  </a:lnTo>
                  <a:lnTo>
                    <a:pt x="2" y="9"/>
                  </a:lnTo>
                  <a:lnTo>
                    <a:pt x="0" y="13"/>
                  </a:lnTo>
                  <a:lnTo>
                    <a:pt x="2" y="19"/>
                  </a:lnTo>
                  <a:lnTo>
                    <a:pt x="9" y="17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10" y="9"/>
                  </a:lnTo>
                  <a:lnTo>
                    <a:pt x="13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22" name="Freeform 29"/>
            <p:cNvSpPr>
              <a:spLocks/>
            </p:cNvSpPr>
            <p:nvPr/>
          </p:nvSpPr>
          <p:spPr bwMode="auto">
            <a:xfrm>
              <a:off x="2999" y="3383"/>
              <a:ext cx="22" cy="15"/>
            </a:xfrm>
            <a:custGeom>
              <a:avLst/>
              <a:gdLst>
                <a:gd name="T0" fmla="*/ 22 w 22"/>
                <a:gd name="T1" fmla="*/ 11 h 15"/>
                <a:gd name="T2" fmla="*/ 22 w 22"/>
                <a:gd name="T3" fmla="*/ 11 h 15"/>
                <a:gd name="T4" fmla="*/ 18 w 22"/>
                <a:gd name="T5" fmla="*/ 7 h 15"/>
                <a:gd name="T6" fmla="*/ 13 w 22"/>
                <a:gd name="T7" fmla="*/ 2 h 15"/>
                <a:gd name="T8" fmla="*/ 6 w 22"/>
                <a:gd name="T9" fmla="*/ 0 h 15"/>
                <a:gd name="T10" fmla="*/ 0 w 22"/>
                <a:gd name="T11" fmla="*/ 2 h 15"/>
                <a:gd name="T12" fmla="*/ 3 w 22"/>
                <a:gd name="T13" fmla="*/ 9 h 15"/>
                <a:gd name="T14" fmla="*/ 6 w 22"/>
                <a:gd name="T15" fmla="*/ 9 h 15"/>
                <a:gd name="T16" fmla="*/ 11 w 22"/>
                <a:gd name="T17" fmla="*/ 9 h 15"/>
                <a:gd name="T18" fmla="*/ 13 w 22"/>
                <a:gd name="T19" fmla="*/ 12 h 15"/>
                <a:gd name="T20" fmla="*/ 15 w 22"/>
                <a:gd name="T21" fmla="*/ 15 h 15"/>
                <a:gd name="T22" fmla="*/ 15 w 22"/>
                <a:gd name="T23" fmla="*/ 15 h 15"/>
                <a:gd name="T24" fmla="*/ 22 w 22"/>
                <a:gd name="T25" fmla="*/ 11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5"/>
                <a:gd name="T41" fmla="*/ 22 w 22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5">
                  <a:moveTo>
                    <a:pt x="22" y="11"/>
                  </a:moveTo>
                  <a:lnTo>
                    <a:pt x="22" y="11"/>
                  </a:lnTo>
                  <a:lnTo>
                    <a:pt x="18" y="7"/>
                  </a:lnTo>
                  <a:lnTo>
                    <a:pt x="13" y="2"/>
                  </a:lnTo>
                  <a:lnTo>
                    <a:pt x="6" y="0"/>
                  </a:lnTo>
                  <a:lnTo>
                    <a:pt x="0" y="2"/>
                  </a:lnTo>
                  <a:lnTo>
                    <a:pt x="3" y="9"/>
                  </a:lnTo>
                  <a:lnTo>
                    <a:pt x="6" y="9"/>
                  </a:lnTo>
                  <a:lnTo>
                    <a:pt x="11" y="9"/>
                  </a:lnTo>
                  <a:lnTo>
                    <a:pt x="13" y="12"/>
                  </a:lnTo>
                  <a:lnTo>
                    <a:pt x="15" y="15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23" name="Freeform 30"/>
            <p:cNvSpPr>
              <a:spLocks/>
            </p:cNvSpPr>
            <p:nvPr/>
          </p:nvSpPr>
          <p:spPr bwMode="auto">
            <a:xfrm>
              <a:off x="3012" y="3394"/>
              <a:ext cx="11" cy="21"/>
            </a:xfrm>
            <a:custGeom>
              <a:avLst/>
              <a:gdLst>
                <a:gd name="T0" fmla="*/ 2 w 11"/>
                <a:gd name="T1" fmla="*/ 21 h 21"/>
                <a:gd name="T2" fmla="*/ 2 w 11"/>
                <a:gd name="T3" fmla="*/ 21 h 21"/>
                <a:gd name="T4" fmla="*/ 7 w 11"/>
                <a:gd name="T5" fmla="*/ 17 h 21"/>
                <a:gd name="T6" fmla="*/ 11 w 11"/>
                <a:gd name="T7" fmla="*/ 12 h 21"/>
                <a:gd name="T8" fmla="*/ 11 w 11"/>
                <a:gd name="T9" fmla="*/ 7 h 21"/>
                <a:gd name="T10" fmla="*/ 9 w 11"/>
                <a:gd name="T11" fmla="*/ 0 h 21"/>
                <a:gd name="T12" fmla="*/ 2 w 11"/>
                <a:gd name="T13" fmla="*/ 4 h 21"/>
                <a:gd name="T14" fmla="*/ 4 w 11"/>
                <a:gd name="T15" fmla="*/ 7 h 21"/>
                <a:gd name="T16" fmla="*/ 4 w 11"/>
                <a:gd name="T17" fmla="*/ 10 h 21"/>
                <a:gd name="T18" fmla="*/ 2 w 11"/>
                <a:gd name="T19" fmla="*/ 12 h 21"/>
                <a:gd name="T20" fmla="*/ 0 w 11"/>
                <a:gd name="T21" fmla="*/ 14 h 21"/>
                <a:gd name="T22" fmla="*/ 0 w 11"/>
                <a:gd name="T23" fmla="*/ 14 h 21"/>
                <a:gd name="T24" fmla="*/ 2 w 11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21"/>
                <a:gd name="T41" fmla="*/ 11 w 11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21">
                  <a:moveTo>
                    <a:pt x="2" y="21"/>
                  </a:moveTo>
                  <a:lnTo>
                    <a:pt x="2" y="21"/>
                  </a:lnTo>
                  <a:lnTo>
                    <a:pt x="7" y="17"/>
                  </a:lnTo>
                  <a:lnTo>
                    <a:pt x="11" y="12"/>
                  </a:lnTo>
                  <a:lnTo>
                    <a:pt x="11" y="7"/>
                  </a:lnTo>
                  <a:lnTo>
                    <a:pt x="9" y="0"/>
                  </a:lnTo>
                  <a:lnTo>
                    <a:pt x="2" y="4"/>
                  </a:lnTo>
                  <a:lnTo>
                    <a:pt x="4" y="7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24" name="Freeform 31"/>
            <p:cNvSpPr>
              <a:spLocks/>
            </p:cNvSpPr>
            <p:nvPr/>
          </p:nvSpPr>
          <p:spPr bwMode="auto">
            <a:xfrm>
              <a:off x="2991" y="3399"/>
              <a:ext cx="23" cy="16"/>
            </a:xfrm>
            <a:custGeom>
              <a:avLst/>
              <a:gdLst>
                <a:gd name="T0" fmla="*/ 5 w 23"/>
                <a:gd name="T1" fmla="*/ 7 h 16"/>
                <a:gd name="T2" fmla="*/ 0 w 23"/>
                <a:gd name="T3" fmla="*/ 6 h 16"/>
                <a:gd name="T4" fmla="*/ 5 w 23"/>
                <a:gd name="T5" fmla="*/ 11 h 16"/>
                <a:gd name="T6" fmla="*/ 11 w 23"/>
                <a:gd name="T7" fmla="*/ 14 h 16"/>
                <a:gd name="T8" fmla="*/ 16 w 23"/>
                <a:gd name="T9" fmla="*/ 16 h 16"/>
                <a:gd name="T10" fmla="*/ 23 w 23"/>
                <a:gd name="T11" fmla="*/ 16 h 16"/>
                <a:gd name="T12" fmla="*/ 21 w 23"/>
                <a:gd name="T13" fmla="*/ 9 h 16"/>
                <a:gd name="T14" fmla="*/ 16 w 23"/>
                <a:gd name="T15" fmla="*/ 9 h 16"/>
                <a:gd name="T16" fmla="*/ 13 w 23"/>
                <a:gd name="T17" fmla="*/ 7 h 16"/>
                <a:gd name="T18" fmla="*/ 9 w 23"/>
                <a:gd name="T19" fmla="*/ 4 h 16"/>
                <a:gd name="T20" fmla="*/ 7 w 23"/>
                <a:gd name="T21" fmla="*/ 2 h 16"/>
                <a:gd name="T22" fmla="*/ 2 w 23"/>
                <a:gd name="T23" fmla="*/ 0 h 16"/>
                <a:gd name="T24" fmla="*/ 5 w 23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16"/>
                <a:gd name="T41" fmla="*/ 23 w 23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16">
                  <a:moveTo>
                    <a:pt x="5" y="7"/>
                  </a:moveTo>
                  <a:lnTo>
                    <a:pt x="0" y="6"/>
                  </a:lnTo>
                  <a:lnTo>
                    <a:pt x="5" y="11"/>
                  </a:lnTo>
                  <a:lnTo>
                    <a:pt x="11" y="14"/>
                  </a:lnTo>
                  <a:lnTo>
                    <a:pt x="16" y="16"/>
                  </a:lnTo>
                  <a:lnTo>
                    <a:pt x="23" y="16"/>
                  </a:lnTo>
                  <a:lnTo>
                    <a:pt x="21" y="9"/>
                  </a:lnTo>
                  <a:lnTo>
                    <a:pt x="16" y="9"/>
                  </a:lnTo>
                  <a:lnTo>
                    <a:pt x="13" y="7"/>
                  </a:lnTo>
                  <a:lnTo>
                    <a:pt x="9" y="4"/>
                  </a:lnTo>
                  <a:lnTo>
                    <a:pt x="7" y="2"/>
                  </a:lnTo>
                  <a:lnTo>
                    <a:pt x="2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25" name="Freeform 32"/>
            <p:cNvSpPr>
              <a:spLocks/>
            </p:cNvSpPr>
            <p:nvPr/>
          </p:nvSpPr>
          <p:spPr bwMode="auto">
            <a:xfrm>
              <a:off x="2977" y="3391"/>
              <a:ext cx="19" cy="20"/>
            </a:xfrm>
            <a:custGeom>
              <a:avLst/>
              <a:gdLst>
                <a:gd name="T0" fmla="*/ 8 w 19"/>
                <a:gd name="T1" fmla="*/ 15 h 20"/>
                <a:gd name="T2" fmla="*/ 0 w 19"/>
                <a:gd name="T3" fmla="*/ 17 h 20"/>
                <a:gd name="T4" fmla="*/ 8 w 19"/>
                <a:gd name="T5" fmla="*/ 20 h 20"/>
                <a:gd name="T6" fmla="*/ 13 w 19"/>
                <a:gd name="T7" fmla="*/ 18 h 20"/>
                <a:gd name="T8" fmla="*/ 16 w 19"/>
                <a:gd name="T9" fmla="*/ 17 h 20"/>
                <a:gd name="T10" fmla="*/ 19 w 19"/>
                <a:gd name="T11" fmla="*/ 15 h 20"/>
                <a:gd name="T12" fmla="*/ 16 w 19"/>
                <a:gd name="T13" fmla="*/ 8 h 20"/>
                <a:gd name="T14" fmla="*/ 14 w 19"/>
                <a:gd name="T15" fmla="*/ 10 h 20"/>
                <a:gd name="T16" fmla="*/ 10 w 19"/>
                <a:gd name="T17" fmla="*/ 11 h 20"/>
                <a:gd name="T18" fmla="*/ 6 w 19"/>
                <a:gd name="T19" fmla="*/ 13 h 20"/>
                <a:gd name="T20" fmla="*/ 9 w 19"/>
                <a:gd name="T21" fmla="*/ 17 h 20"/>
                <a:gd name="T22" fmla="*/ 1 w 19"/>
                <a:gd name="T23" fmla="*/ 18 h 20"/>
                <a:gd name="T24" fmla="*/ 8 w 19"/>
                <a:gd name="T25" fmla="*/ 15 h 20"/>
                <a:gd name="T26" fmla="*/ 0 w 19"/>
                <a:gd name="T27" fmla="*/ 0 h 20"/>
                <a:gd name="T28" fmla="*/ 0 w 19"/>
                <a:gd name="T29" fmla="*/ 17 h 20"/>
                <a:gd name="T30" fmla="*/ 8 w 19"/>
                <a:gd name="T31" fmla="*/ 15 h 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20"/>
                <a:gd name="T50" fmla="*/ 19 w 19"/>
                <a:gd name="T51" fmla="*/ 20 h 2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20">
                  <a:moveTo>
                    <a:pt x="8" y="15"/>
                  </a:moveTo>
                  <a:lnTo>
                    <a:pt x="0" y="17"/>
                  </a:lnTo>
                  <a:lnTo>
                    <a:pt x="8" y="20"/>
                  </a:lnTo>
                  <a:lnTo>
                    <a:pt x="13" y="18"/>
                  </a:lnTo>
                  <a:lnTo>
                    <a:pt x="16" y="17"/>
                  </a:lnTo>
                  <a:lnTo>
                    <a:pt x="19" y="15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11"/>
                  </a:lnTo>
                  <a:lnTo>
                    <a:pt x="6" y="13"/>
                  </a:lnTo>
                  <a:lnTo>
                    <a:pt x="9" y="17"/>
                  </a:lnTo>
                  <a:lnTo>
                    <a:pt x="1" y="18"/>
                  </a:lnTo>
                  <a:lnTo>
                    <a:pt x="8" y="15"/>
                  </a:lnTo>
                  <a:lnTo>
                    <a:pt x="0" y="0"/>
                  </a:lnTo>
                  <a:lnTo>
                    <a:pt x="0" y="17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26" name="Line 33"/>
            <p:cNvSpPr>
              <a:spLocks noChangeShapeType="1"/>
            </p:cNvSpPr>
            <p:nvPr/>
          </p:nvSpPr>
          <p:spPr bwMode="auto">
            <a:xfrm>
              <a:off x="3000" y="3320"/>
              <a:ext cx="338" cy="59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27" name="Freeform 34"/>
            <p:cNvSpPr>
              <a:spLocks/>
            </p:cNvSpPr>
            <p:nvPr/>
          </p:nvSpPr>
          <p:spPr bwMode="auto">
            <a:xfrm>
              <a:off x="3235" y="3849"/>
              <a:ext cx="15" cy="4"/>
            </a:xfrm>
            <a:custGeom>
              <a:avLst/>
              <a:gdLst>
                <a:gd name="T0" fmla="*/ 0 w 15"/>
                <a:gd name="T1" fmla="*/ 4 h 4"/>
                <a:gd name="T2" fmla="*/ 15 w 15"/>
                <a:gd name="T3" fmla="*/ 0 h 4"/>
                <a:gd name="T4" fmla="*/ 0 w 15"/>
                <a:gd name="T5" fmla="*/ 4 h 4"/>
                <a:gd name="T6" fmla="*/ 0 60000 65536"/>
                <a:gd name="T7" fmla="*/ 0 60000 65536"/>
                <a:gd name="T8" fmla="*/ 0 60000 65536"/>
                <a:gd name="T9" fmla="*/ 0 w 15"/>
                <a:gd name="T10" fmla="*/ 0 h 4"/>
                <a:gd name="T11" fmla="*/ 15 w 1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4">
                  <a:moveTo>
                    <a:pt x="0" y="4"/>
                  </a:moveTo>
                  <a:lnTo>
                    <a:pt x="1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28" name="Line 35"/>
            <p:cNvSpPr>
              <a:spLocks noChangeShapeType="1"/>
            </p:cNvSpPr>
            <p:nvPr/>
          </p:nvSpPr>
          <p:spPr bwMode="auto">
            <a:xfrm flipV="1">
              <a:off x="3235" y="3849"/>
              <a:ext cx="15" cy="4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29" name="Freeform 36"/>
            <p:cNvSpPr>
              <a:spLocks/>
            </p:cNvSpPr>
            <p:nvPr/>
          </p:nvSpPr>
          <p:spPr bwMode="auto">
            <a:xfrm>
              <a:off x="3116" y="3640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2 w 12"/>
                <a:gd name="T3" fmla="*/ 4 h 6"/>
                <a:gd name="T4" fmla="*/ 5 w 12"/>
                <a:gd name="T5" fmla="*/ 3 h 6"/>
                <a:gd name="T6" fmla="*/ 9 w 12"/>
                <a:gd name="T7" fmla="*/ 1 h 6"/>
                <a:gd name="T8" fmla="*/ 12 w 12"/>
                <a:gd name="T9" fmla="*/ 0 h 6"/>
                <a:gd name="T10" fmla="*/ 0 w 12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6"/>
                <a:gd name="T20" fmla="*/ 12 w 1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6">
                  <a:moveTo>
                    <a:pt x="0" y="6"/>
                  </a:moveTo>
                  <a:lnTo>
                    <a:pt x="2" y="4"/>
                  </a:lnTo>
                  <a:lnTo>
                    <a:pt x="5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30" name="Freeform 37"/>
            <p:cNvSpPr>
              <a:spLocks/>
            </p:cNvSpPr>
            <p:nvPr/>
          </p:nvSpPr>
          <p:spPr bwMode="auto">
            <a:xfrm>
              <a:off x="3116" y="3640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6 h 6"/>
                <a:gd name="T4" fmla="*/ 2 w 12"/>
                <a:gd name="T5" fmla="*/ 4 h 6"/>
                <a:gd name="T6" fmla="*/ 5 w 12"/>
                <a:gd name="T7" fmla="*/ 3 h 6"/>
                <a:gd name="T8" fmla="*/ 9 w 12"/>
                <a:gd name="T9" fmla="*/ 1 h 6"/>
                <a:gd name="T10" fmla="*/ 12 w 12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6"/>
                <a:gd name="T20" fmla="*/ 12 w 1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6">
                  <a:moveTo>
                    <a:pt x="0" y="6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5" y="3"/>
                  </a:lnTo>
                  <a:lnTo>
                    <a:pt x="9" y="1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31" name="Freeform 38"/>
            <p:cNvSpPr>
              <a:spLocks/>
            </p:cNvSpPr>
            <p:nvPr/>
          </p:nvSpPr>
          <p:spPr bwMode="auto">
            <a:xfrm>
              <a:off x="2982" y="3405"/>
              <a:ext cx="9" cy="3"/>
            </a:xfrm>
            <a:custGeom>
              <a:avLst/>
              <a:gdLst>
                <a:gd name="T0" fmla="*/ 0 w 9"/>
                <a:gd name="T1" fmla="*/ 3 h 3"/>
                <a:gd name="T2" fmla="*/ 1 w 9"/>
                <a:gd name="T3" fmla="*/ 3 h 3"/>
                <a:gd name="T4" fmla="*/ 3 w 9"/>
                <a:gd name="T5" fmla="*/ 1 h 3"/>
                <a:gd name="T6" fmla="*/ 7 w 9"/>
                <a:gd name="T7" fmla="*/ 0 h 3"/>
                <a:gd name="T8" fmla="*/ 9 w 9"/>
                <a:gd name="T9" fmla="*/ 0 h 3"/>
                <a:gd name="T10" fmla="*/ 0 w 9"/>
                <a:gd name="T11" fmla="*/ 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3"/>
                <a:gd name="T20" fmla="*/ 9 w 9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3">
                  <a:moveTo>
                    <a:pt x="0" y="3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32" name="Freeform 39"/>
            <p:cNvSpPr>
              <a:spLocks/>
            </p:cNvSpPr>
            <p:nvPr/>
          </p:nvSpPr>
          <p:spPr bwMode="auto">
            <a:xfrm>
              <a:off x="2982" y="3405"/>
              <a:ext cx="9" cy="3"/>
            </a:xfrm>
            <a:custGeom>
              <a:avLst/>
              <a:gdLst>
                <a:gd name="T0" fmla="*/ 0 w 9"/>
                <a:gd name="T1" fmla="*/ 3 h 3"/>
                <a:gd name="T2" fmla="*/ 0 w 9"/>
                <a:gd name="T3" fmla="*/ 3 h 3"/>
                <a:gd name="T4" fmla="*/ 1 w 9"/>
                <a:gd name="T5" fmla="*/ 3 h 3"/>
                <a:gd name="T6" fmla="*/ 3 w 9"/>
                <a:gd name="T7" fmla="*/ 1 h 3"/>
                <a:gd name="T8" fmla="*/ 7 w 9"/>
                <a:gd name="T9" fmla="*/ 0 h 3"/>
                <a:gd name="T10" fmla="*/ 9 w 9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3"/>
                <a:gd name="T20" fmla="*/ 9 w 9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33" name="Line 40"/>
            <p:cNvSpPr>
              <a:spLocks noChangeShapeType="1"/>
            </p:cNvSpPr>
            <p:nvPr/>
          </p:nvSpPr>
          <p:spPr bwMode="auto">
            <a:xfrm flipH="1">
              <a:off x="2998" y="3252"/>
              <a:ext cx="496" cy="186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34" name="Line 41"/>
            <p:cNvSpPr>
              <a:spLocks noChangeShapeType="1"/>
            </p:cNvSpPr>
            <p:nvPr/>
          </p:nvSpPr>
          <p:spPr bwMode="auto">
            <a:xfrm flipH="1">
              <a:off x="3016" y="3281"/>
              <a:ext cx="494" cy="186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35" name="Line 42"/>
            <p:cNvSpPr>
              <a:spLocks noChangeShapeType="1"/>
            </p:cNvSpPr>
            <p:nvPr/>
          </p:nvSpPr>
          <p:spPr bwMode="auto">
            <a:xfrm flipH="1">
              <a:off x="3048" y="3341"/>
              <a:ext cx="496" cy="186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36" name="Line 43"/>
            <p:cNvSpPr>
              <a:spLocks noChangeShapeType="1"/>
            </p:cNvSpPr>
            <p:nvPr/>
          </p:nvSpPr>
          <p:spPr bwMode="auto">
            <a:xfrm flipH="1">
              <a:off x="3066" y="3370"/>
              <a:ext cx="495" cy="187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37" name="Line 44"/>
            <p:cNvSpPr>
              <a:spLocks noChangeShapeType="1"/>
            </p:cNvSpPr>
            <p:nvPr/>
          </p:nvSpPr>
          <p:spPr bwMode="auto">
            <a:xfrm flipH="1">
              <a:off x="3082" y="3399"/>
              <a:ext cx="496" cy="187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38" name="Line 45"/>
            <p:cNvSpPr>
              <a:spLocks noChangeShapeType="1"/>
            </p:cNvSpPr>
            <p:nvPr/>
          </p:nvSpPr>
          <p:spPr bwMode="auto">
            <a:xfrm flipH="1">
              <a:off x="3100" y="3430"/>
              <a:ext cx="495" cy="186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39" name="Line 46"/>
            <p:cNvSpPr>
              <a:spLocks noChangeShapeType="1"/>
            </p:cNvSpPr>
            <p:nvPr/>
          </p:nvSpPr>
          <p:spPr bwMode="auto">
            <a:xfrm flipH="1">
              <a:off x="3154" y="3459"/>
              <a:ext cx="458" cy="17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40" name="Line 47"/>
            <p:cNvSpPr>
              <a:spLocks noChangeShapeType="1"/>
            </p:cNvSpPr>
            <p:nvPr/>
          </p:nvSpPr>
          <p:spPr bwMode="auto">
            <a:xfrm flipH="1">
              <a:off x="3133" y="3489"/>
              <a:ext cx="496" cy="186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41" name="Line 48"/>
            <p:cNvSpPr>
              <a:spLocks noChangeShapeType="1"/>
            </p:cNvSpPr>
            <p:nvPr/>
          </p:nvSpPr>
          <p:spPr bwMode="auto">
            <a:xfrm flipH="1">
              <a:off x="3150" y="3519"/>
              <a:ext cx="495" cy="185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42" name="Line 49"/>
            <p:cNvSpPr>
              <a:spLocks noChangeShapeType="1"/>
            </p:cNvSpPr>
            <p:nvPr/>
          </p:nvSpPr>
          <p:spPr bwMode="auto">
            <a:xfrm flipH="1">
              <a:off x="3167" y="3548"/>
              <a:ext cx="496" cy="187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43" name="Line 50"/>
            <p:cNvSpPr>
              <a:spLocks noChangeShapeType="1"/>
            </p:cNvSpPr>
            <p:nvPr/>
          </p:nvSpPr>
          <p:spPr bwMode="auto">
            <a:xfrm flipH="1">
              <a:off x="3183" y="3578"/>
              <a:ext cx="496" cy="186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44" name="Line 51"/>
            <p:cNvSpPr>
              <a:spLocks noChangeShapeType="1"/>
            </p:cNvSpPr>
            <p:nvPr/>
          </p:nvSpPr>
          <p:spPr bwMode="auto">
            <a:xfrm flipH="1">
              <a:off x="3201" y="3608"/>
              <a:ext cx="494" cy="185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45" name="Line 52"/>
            <p:cNvSpPr>
              <a:spLocks noChangeShapeType="1"/>
            </p:cNvSpPr>
            <p:nvPr/>
          </p:nvSpPr>
          <p:spPr bwMode="auto">
            <a:xfrm flipH="1">
              <a:off x="3217" y="3637"/>
              <a:ext cx="496" cy="187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46" name="Line 53"/>
            <p:cNvSpPr>
              <a:spLocks noChangeShapeType="1"/>
            </p:cNvSpPr>
            <p:nvPr/>
          </p:nvSpPr>
          <p:spPr bwMode="auto">
            <a:xfrm flipV="1">
              <a:off x="3269" y="3667"/>
              <a:ext cx="460" cy="17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47" name="Line 54"/>
            <p:cNvSpPr>
              <a:spLocks noChangeShapeType="1"/>
            </p:cNvSpPr>
            <p:nvPr/>
          </p:nvSpPr>
          <p:spPr bwMode="auto">
            <a:xfrm flipH="1">
              <a:off x="3251" y="3696"/>
              <a:ext cx="496" cy="187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48" name="Line 55"/>
            <p:cNvSpPr>
              <a:spLocks noChangeShapeType="1"/>
            </p:cNvSpPr>
            <p:nvPr/>
          </p:nvSpPr>
          <p:spPr bwMode="auto">
            <a:xfrm flipH="1">
              <a:off x="3268" y="3727"/>
              <a:ext cx="495" cy="186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49" name="Line 56"/>
            <p:cNvSpPr>
              <a:spLocks noChangeShapeType="1"/>
            </p:cNvSpPr>
            <p:nvPr/>
          </p:nvSpPr>
          <p:spPr bwMode="auto">
            <a:xfrm flipH="1">
              <a:off x="3021" y="3223"/>
              <a:ext cx="458" cy="169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50" name="Freeform 57"/>
            <p:cNvSpPr>
              <a:spLocks/>
            </p:cNvSpPr>
            <p:nvPr/>
          </p:nvSpPr>
          <p:spPr bwMode="auto">
            <a:xfrm>
              <a:off x="3075" y="3065"/>
              <a:ext cx="755" cy="742"/>
            </a:xfrm>
            <a:custGeom>
              <a:avLst/>
              <a:gdLst>
                <a:gd name="T0" fmla="*/ 121 w 755"/>
                <a:gd name="T1" fmla="*/ 431 h 742"/>
                <a:gd name="T2" fmla="*/ 128 w 755"/>
                <a:gd name="T3" fmla="*/ 429 h 742"/>
                <a:gd name="T4" fmla="*/ 139 w 755"/>
                <a:gd name="T5" fmla="*/ 427 h 742"/>
                <a:gd name="T6" fmla="*/ 134 w 755"/>
                <a:gd name="T7" fmla="*/ 425 h 742"/>
                <a:gd name="T8" fmla="*/ 132 w 755"/>
                <a:gd name="T9" fmla="*/ 420 h 742"/>
                <a:gd name="T10" fmla="*/ 133 w 755"/>
                <a:gd name="T11" fmla="*/ 411 h 742"/>
                <a:gd name="T12" fmla="*/ 140 w 755"/>
                <a:gd name="T13" fmla="*/ 406 h 742"/>
                <a:gd name="T14" fmla="*/ 150 w 755"/>
                <a:gd name="T15" fmla="*/ 407 h 742"/>
                <a:gd name="T16" fmla="*/ 156 w 755"/>
                <a:gd name="T17" fmla="*/ 415 h 742"/>
                <a:gd name="T18" fmla="*/ 156 w 755"/>
                <a:gd name="T19" fmla="*/ 424 h 742"/>
                <a:gd name="T20" fmla="*/ 148 w 755"/>
                <a:gd name="T21" fmla="*/ 429 h 742"/>
                <a:gd name="T22" fmla="*/ 143 w 755"/>
                <a:gd name="T23" fmla="*/ 429 h 742"/>
                <a:gd name="T24" fmla="*/ 139 w 755"/>
                <a:gd name="T25" fmla="*/ 427 h 742"/>
                <a:gd name="T26" fmla="*/ 204 w 755"/>
                <a:gd name="T27" fmla="*/ 656 h 742"/>
                <a:gd name="T28" fmla="*/ 235 w 755"/>
                <a:gd name="T29" fmla="*/ 650 h 742"/>
                <a:gd name="T30" fmla="*/ 244 w 755"/>
                <a:gd name="T31" fmla="*/ 656 h 742"/>
                <a:gd name="T32" fmla="*/ 248 w 755"/>
                <a:gd name="T33" fmla="*/ 665 h 742"/>
                <a:gd name="T34" fmla="*/ 243 w 755"/>
                <a:gd name="T35" fmla="*/ 672 h 742"/>
                <a:gd name="T36" fmla="*/ 234 w 755"/>
                <a:gd name="T37" fmla="*/ 674 h 742"/>
                <a:gd name="T38" fmla="*/ 224 w 755"/>
                <a:gd name="T39" fmla="*/ 669 h 742"/>
                <a:gd name="T40" fmla="*/ 221 w 755"/>
                <a:gd name="T41" fmla="*/ 660 h 742"/>
                <a:gd name="T42" fmla="*/ 225 w 755"/>
                <a:gd name="T43" fmla="*/ 652 h 742"/>
                <a:gd name="T44" fmla="*/ 224 w 755"/>
                <a:gd name="T45" fmla="*/ 651 h 742"/>
                <a:gd name="T46" fmla="*/ 208 w 755"/>
                <a:gd name="T47" fmla="*/ 655 h 742"/>
                <a:gd name="T48" fmla="*/ 236 w 755"/>
                <a:gd name="T49" fmla="*/ 742 h 742"/>
                <a:gd name="T50" fmla="*/ 520 w 755"/>
                <a:gd name="T51" fmla="*/ 0 h 742"/>
                <a:gd name="T52" fmla="*/ 27 w 755"/>
                <a:gd name="T53" fmla="*/ 176 h 742"/>
                <a:gd name="T54" fmla="*/ 33 w 755"/>
                <a:gd name="T55" fmla="*/ 175 h 742"/>
                <a:gd name="T56" fmla="*/ 41 w 755"/>
                <a:gd name="T57" fmla="*/ 173 h 742"/>
                <a:gd name="T58" fmla="*/ 43 w 755"/>
                <a:gd name="T59" fmla="*/ 164 h 742"/>
                <a:gd name="T60" fmla="*/ 50 w 755"/>
                <a:gd name="T61" fmla="*/ 161 h 742"/>
                <a:gd name="T62" fmla="*/ 59 w 755"/>
                <a:gd name="T63" fmla="*/ 162 h 742"/>
                <a:gd name="T64" fmla="*/ 66 w 755"/>
                <a:gd name="T65" fmla="*/ 170 h 742"/>
                <a:gd name="T66" fmla="*/ 66 w 755"/>
                <a:gd name="T67" fmla="*/ 178 h 742"/>
                <a:gd name="T68" fmla="*/ 58 w 755"/>
                <a:gd name="T69" fmla="*/ 184 h 742"/>
                <a:gd name="T70" fmla="*/ 48 w 755"/>
                <a:gd name="T71" fmla="*/ 182 h 742"/>
                <a:gd name="T72" fmla="*/ 41 w 755"/>
                <a:gd name="T73" fmla="*/ 173 h 742"/>
                <a:gd name="T74" fmla="*/ 34 w 755"/>
                <a:gd name="T75" fmla="*/ 174 h 742"/>
                <a:gd name="T76" fmla="*/ 27 w 755"/>
                <a:gd name="T77" fmla="*/ 176 h 74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5"/>
                <a:gd name="T118" fmla="*/ 0 h 742"/>
                <a:gd name="T119" fmla="*/ 755 w 755"/>
                <a:gd name="T120" fmla="*/ 742 h 74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5" h="742">
                  <a:moveTo>
                    <a:pt x="27" y="176"/>
                  </a:moveTo>
                  <a:lnTo>
                    <a:pt x="121" y="431"/>
                  </a:lnTo>
                  <a:lnTo>
                    <a:pt x="123" y="431"/>
                  </a:lnTo>
                  <a:lnTo>
                    <a:pt x="128" y="429"/>
                  </a:lnTo>
                  <a:lnTo>
                    <a:pt x="134" y="428"/>
                  </a:lnTo>
                  <a:lnTo>
                    <a:pt x="139" y="427"/>
                  </a:lnTo>
                  <a:lnTo>
                    <a:pt x="136" y="426"/>
                  </a:lnTo>
                  <a:lnTo>
                    <a:pt x="134" y="425"/>
                  </a:lnTo>
                  <a:lnTo>
                    <a:pt x="133" y="422"/>
                  </a:lnTo>
                  <a:lnTo>
                    <a:pt x="132" y="420"/>
                  </a:lnTo>
                  <a:lnTo>
                    <a:pt x="130" y="415"/>
                  </a:lnTo>
                  <a:lnTo>
                    <a:pt x="133" y="411"/>
                  </a:lnTo>
                  <a:lnTo>
                    <a:pt x="135" y="407"/>
                  </a:lnTo>
                  <a:lnTo>
                    <a:pt x="140" y="406"/>
                  </a:lnTo>
                  <a:lnTo>
                    <a:pt x="145" y="406"/>
                  </a:lnTo>
                  <a:lnTo>
                    <a:pt x="150" y="407"/>
                  </a:lnTo>
                  <a:lnTo>
                    <a:pt x="154" y="411"/>
                  </a:lnTo>
                  <a:lnTo>
                    <a:pt x="156" y="415"/>
                  </a:lnTo>
                  <a:lnTo>
                    <a:pt x="157" y="420"/>
                  </a:lnTo>
                  <a:lnTo>
                    <a:pt x="156" y="424"/>
                  </a:lnTo>
                  <a:lnTo>
                    <a:pt x="153" y="427"/>
                  </a:lnTo>
                  <a:lnTo>
                    <a:pt x="148" y="429"/>
                  </a:lnTo>
                  <a:lnTo>
                    <a:pt x="146" y="429"/>
                  </a:lnTo>
                  <a:lnTo>
                    <a:pt x="143" y="429"/>
                  </a:lnTo>
                  <a:lnTo>
                    <a:pt x="141" y="428"/>
                  </a:lnTo>
                  <a:lnTo>
                    <a:pt x="139" y="427"/>
                  </a:lnTo>
                  <a:lnTo>
                    <a:pt x="121" y="431"/>
                  </a:lnTo>
                  <a:lnTo>
                    <a:pt x="204" y="656"/>
                  </a:lnTo>
                  <a:lnTo>
                    <a:pt x="230" y="650"/>
                  </a:lnTo>
                  <a:lnTo>
                    <a:pt x="235" y="650"/>
                  </a:lnTo>
                  <a:lnTo>
                    <a:pt x="239" y="652"/>
                  </a:lnTo>
                  <a:lnTo>
                    <a:pt x="244" y="656"/>
                  </a:lnTo>
                  <a:lnTo>
                    <a:pt x="247" y="660"/>
                  </a:lnTo>
                  <a:lnTo>
                    <a:pt x="248" y="665"/>
                  </a:lnTo>
                  <a:lnTo>
                    <a:pt x="247" y="669"/>
                  </a:lnTo>
                  <a:lnTo>
                    <a:pt x="243" y="672"/>
                  </a:lnTo>
                  <a:lnTo>
                    <a:pt x="238" y="674"/>
                  </a:lnTo>
                  <a:lnTo>
                    <a:pt x="234" y="674"/>
                  </a:lnTo>
                  <a:lnTo>
                    <a:pt x="229" y="672"/>
                  </a:lnTo>
                  <a:lnTo>
                    <a:pt x="224" y="669"/>
                  </a:lnTo>
                  <a:lnTo>
                    <a:pt x="222" y="665"/>
                  </a:lnTo>
                  <a:lnTo>
                    <a:pt x="221" y="660"/>
                  </a:lnTo>
                  <a:lnTo>
                    <a:pt x="223" y="656"/>
                  </a:lnTo>
                  <a:lnTo>
                    <a:pt x="225" y="652"/>
                  </a:lnTo>
                  <a:lnTo>
                    <a:pt x="230" y="650"/>
                  </a:lnTo>
                  <a:lnTo>
                    <a:pt x="224" y="651"/>
                  </a:lnTo>
                  <a:lnTo>
                    <a:pt x="216" y="653"/>
                  </a:lnTo>
                  <a:lnTo>
                    <a:pt x="208" y="655"/>
                  </a:lnTo>
                  <a:lnTo>
                    <a:pt x="204" y="656"/>
                  </a:lnTo>
                  <a:lnTo>
                    <a:pt x="236" y="742"/>
                  </a:lnTo>
                  <a:lnTo>
                    <a:pt x="755" y="640"/>
                  </a:lnTo>
                  <a:lnTo>
                    <a:pt x="520" y="0"/>
                  </a:lnTo>
                  <a:lnTo>
                    <a:pt x="0" y="103"/>
                  </a:lnTo>
                  <a:lnTo>
                    <a:pt x="27" y="176"/>
                  </a:lnTo>
                  <a:lnTo>
                    <a:pt x="30" y="176"/>
                  </a:lnTo>
                  <a:lnTo>
                    <a:pt x="33" y="175"/>
                  </a:lnTo>
                  <a:lnTo>
                    <a:pt x="38" y="174"/>
                  </a:lnTo>
                  <a:lnTo>
                    <a:pt x="41" y="173"/>
                  </a:lnTo>
                  <a:lnTo>
                    <a:pt x="41" y="168"/>
                  </a:lnTo>
                  <a:lnTo>
                    <a:pt x="43" y="164"/>
                  </a:lnTo>
                  <a:lnTo>
                    <a:pt x="45" y="162"/>
                  </a:lnTo>
                  <a:lnTo>
                    <a:pt x="50" y="161"/>
                  </a:lnTo>
                  <a:lnTo>
                    <a:pt x="54" y="161"/>
                  </a:lnTo>
                  <a:lnTo>
                    <a:pt x="59" y="162"/>
                  </a:lnTo>
                  <a:lnTo>
                    <a:pt x="64" y="166"/>
                  </a:lnTo>
                  <a:lnTo>
                    <a:pt x="66" y="170"/>
                  </a:lnTo>
                  <a:lnTo>
                    <a:pt x="67" y="175"/>
                  </a:lnTo>
                  <a:lnTo>
                    <a:pt x="66" y="178"/>
                  </a:lnTo>
                  <a:lnTo>
                    <a:pt x="63" y="182"/>
                  </a:lnTo>
                  <a:lnTo>
                    <a:pt x="58" y="184"/>
                  </a:lnTo>
                  <a:lnTo>
                    <a:pt x="53" y="184"/>
                  </a:lnTo>
                  <a:lnTo>
                    <a:pt x="48" y="182"/>
                  </a:lnTo>
                  <a:lnTo>
                    <a:pt x="44" y="177"/>
                  </a:lnTo>
                  <a:lnTo>
                    <a:pt x="41" y="173"/>
                  </a:lnTo>
                  <a:lnTo>
                    <a:pt x="39" y="173"/>
                  </a:lnTo>
                  <a:lnTo>
                    <a:pt x="34" y="174"/>
                  </a:lnTo>
                  <a:lnTo>
                    <a:pt x="30" y="176"/>
                  </a:lnTo>
                  <a:lnTo>
                    <a:pt x="27" y="1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51" name="Freeform 58"/>
            <p:cNvSpPr>
              <a:spLocks/>
            </p:cNvSpPr>
            <p:nvPr/>
          </p:nvSpPr>
          <p:spPr bwMode="auto">
            <a:xfrm>
              <a:off x="3099" y="3240"/>
              <a:ext cx="101" cy="260"/>
            </a:xfrm>
            <a:custGeom>
              <a:avLst/>
              <a:gdLst>
                <a:gd name="T0" fmla="*/ 97 w 101"/>
                <a:gd name="T1" fmla="*/ 252 h 260"/>
                <a:gd name="T2" fmla="*/ 101 w 101"/>
                <a:gd name="T3" fmla="*/ 254 h 260"/>
                <a:gd name="T4" fmla="*/ 7 w 101"/>
                <a:gd name="T5" fmla="*/ 0 h 260"/>
                <a:gd name="T6" fmla="*/ 0 w 101"/>
                <a:gd name="T7" fmla="*/ 2 h 260"/>
                <a:gd name="T8" fmla="*/ 94 w 101"/>
                <a:gd name="T9" fmla="*/ 257 h 260"/>
                <a:gd name="T10" fmla="*/ 97 w 101"/>
                <a:gd name="T11" fmla="*/ 259 h 260"/>
                <a:gd name="T12" fmla="*/ 94 w 101"/>
                <a:gd name="T13" fmla="*/ 257 h 260"/>
                <a:gd name="T14" fmla="*/ 95 w 101"/>
                <a:gd name="T15" fmla="*/ 260 h 260"/>
                <a:gd name="T16" fmla="*/ 97 w 101"/>
                <a:gd name="T17" fmla="*/ 259 h 260"/>
                <a:gd name="T18" fmla="*/ 97 w 101"/>
                <a:gd name="T19" fmla="*/ 252 h 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1"/>
                <a:gd name="T31" fmla="*/ 0 h 260"/>
                <a:gd name="T32" fmla="*/ 101 w 101"/>
                <a:gd name="T33" fmla="*/ 260 h 2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1" h="260">
                  <a:moveTo>
                    <a:pt x="97" y="252"/>
                  </a:moveTo>
                  <a:lnTo>
                    <a:pt x="101" y="254"/>
                  </a:lnTo>
                  <a:lnTo>
                    <a:pt x="7" y="0"/>
                  </a:lnTo>
                  <a:lnTo>
                    <a:pt x="0" y="2"/>
                  </a:lnTo>
                  <a:lnTo>
                    <a:pt x="94" y="257"/>
                  </a:lnTo>
                  <a:lnTo>
                    <a:pt x="97" y="259"/>
                  </a:lnTo>
                  <a:lnTo>
                    <a:pt x="94" y="257"/>
                  </a:lnTo>
                  <a:lnTo>
                    <a:pt x="95" y="260"/>
                  </a:lnTo>
                  <a:lnTo>
                    <a:pt x="97" y="259"/>
                  </a:lnTo>
                  <a:lnTo>
                    <a:pt x="97" y="2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52" name="Freeform 59"/>
            <p:cNvSpPr>
              <a:spLocks/>
            </p:cNvSpPr>
            <p:nvPr/>
          </p:nvSpPr>
          <p:spPr bwMode="auto">
            <a:xfrm>
              <a:off x="3196" y="3489"/>
              <a:ext cx="31" cy="10"/>
            </a:xfrm>
            <a:custGeom>
              <a:avLst/>
              <a:gdLst>
                <a:gd name="T0" fmla="*/ 17 w 31"/>
                <a:gd name="T1" fmla="*/ 7 h 10"/>
                <a:gd name="T2" fmla="*/ 17 w 31"/>
                <a:gd name="T3" fmla="*/ 0 h 10"/>
                <a:gd name="T4" fmla="*/ 13 w 31"/>
                <a:gd name="T5" fmla="*/ 1 h 10"/>
                <a:gd name="T6" fmla="*/ 7 w 31"/>
                <a:gd name="T7" fmla="*/ 2 h 10"/>
                <a:gd name="T8" fmla="*/ 2 w 31"/>
                <a:gd name="T9" fmla="*/ 3 h 10"/>
                <a:gd name="T10" fmla="*/ 0 w 31"/>
                <a:gd name="T11" fmla="*/ 3 h 10"/>
                <a:gd name="T12" fmla="*/ 0 w 31"/>
                <a:gd name="T13" fmla="*/ 10 h 10"/>
                <a:gd name="T14" fmla="*/ 2 w 31"/>
                <a:gd name="T15" fmla="*/ 10 h 10"/>
                <a:gd name="T16" fmla="*/ 7 w 31"/>
                <a:gd name="T17" fmla="*/ 9 h 10"/>
                <a:gd name="T18" fmla="*/ 13 w 31"/>
                <a:gd name="T19" fmla="*/ 8 h 10"/>
                <a:gd name="T20" fmla="*/ 19 w 31"/>
                <a:gd name="T21" fmla="*/ 7 h 10"/>
                <a:gd name="T22" fmla="*/ 19 w 31"/>
                <a:gd name="T23" fmla="*/ 0 h 10"/>
                <a:gd name="T24" fmla="*/ 19 w 31"/>
                <a:gd name="T25" fmla="*/ 7 h 10"/>
                <a:gd name="T26" fmla="*/ 31 w 31"/>
                <a:gd name="T27" fmla="*/ 3 h 10"/>
                <a:gd name="T28" fmla="*/ 19 w 31"/>
                <a:gd name="T29" fmla="*/ 0 h 10"/>
                <a:gd name="T30" fmla="*/ 17 w 31"/>
                <a:gd name="T31" fmla="*/ 7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1"/>
                <a:gd name="T49" fmla="*/ 0 h 10"/>
                <a:gd name="T50" fmla="*/ 31 w 31"/>
                <a:gd name="T51" fmla="*/ 10 h 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1" h="10">
                  <a:moveTo>
                    <a:pt x="17" y="7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7" y="2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7" y="9"/>
                  </a:lnTo>
                  <a:lnTo>
                    <a:pt x="13" y="8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9" y="7"/>
                  </a:lnTo>
                  <a:lnTo>
                    <a:pt x="31" y="3"/>
                  </a:lnTo>
                  <a:lnTo>
                    <a:pt x="19" y="0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53" name="Freeform 60"/>
            <p:cNvSpPr>
              <a:spLocks/>
            </p:cNvSpPr>
            <p:nvPr/>
          </p:nvSpPr>
          <p:spPr bwMode="auto">
            <a:xfrm>
              <a:off x="3203" y="3484"/>
              <a:ext cx="12" cy="12"/>
            </a:xfrm>
            <a:custGeom>
              <a:avLst/>
              <a:gdLst>
                <a:gd name="T0" fmla="*/ 0 w 12"/>
                <a:gd name="T1" fmla="*/ 2 h 12"/>
                <a:gd name="T2" fmla="*/ 0 w 12"/>
                <a:gd name="T3" fmla="*/ 2 h 12"/>
                <a:gd name="T4" fmla="*/ 1 w 12"/>
                <a:gd name="T5" fmla="*/ 5 h 12"/>
                <a:gd name="T6" fmla="*/ 4 w 12"/>
                <a:gd name="T7" fmla="*/ 8 h 12"/>
                <a:gd name="T8" fmla="*/ 7 w 12"/>
                <a:gd name="T9" fmla="*/ 10 h 12"/>
                <a:gd name="T10" fmla="*/ 10 w 12"/>
                <a:gd name="T11" fmla="*/ 12 h 12"/>
                <a:gd name="T12" fmla="*/ 12 w 12"/>
                <a:gd name="T13" fmla="*/ 5 h 12"/>
                <a:gd name="T14" fmla="*/ 10 w 12"/>
                <a:gd name="T15" fmla="*/ 3 h 12"/>
                <a:gd name="T16" fmla="*/ 8 w 12"/>
                <a:gd name="T17" fmla="*/ 3 h 12"/>
                <a:gd name="T18" fmla="*/ 8 w 12"/>
                <a:gd name="T19" fmla="*/ 2 h 12"/>
                <a:gd name="T20" fmla="*/ 7 w 12"/>
                <a:gd name="T21" fmla="*/ 0 h 12"/>
                <a:gd name="T22" fmla="*/ 7 w 12"/>
                <a:gd name="T23" fmla="*/ 0 h 12"/>
                <a:gd name="T24" fmla="*/ 0 w 12"/>
                <a:gd name="T25" fmla="*/ 2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12"/>
                <a:gd name="T41" fmla="*/ 12 w 12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12">
                  <a:moveTo>
                    <a:pt x="0" y="2"/>
                  </a:moveTo>
                  <a:lnTo>
                    <a:pt x="0" y="2"/>
                  </a:lnTo>
                  <a:lnTo>
                    <a:pt x="1" y="5"/>
                  </a:lnTo>
                  <a:lnTo>
                    <a:pt x="4" y="8"/>
                  </a:lnTo>
                  <a:lnTo>
                    <a:pt x="7" y="10"/>
                  </a:lnTo>
                  <a:lnTo>
                    <a:pt x="10" y="12"/>
                  </a:lnTo>
                  <a:lnTo>
                    <a:pt x="12" y="5"/>
                  </a:lnTo>
                  <a:lnTo>
                    <a:pt x="10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54" name="Freeform 61"/>
            <p:cNvSpPr>
              <a:spLocks/>
            </p:cNvSpPr>
            <p:nvPr/>
          </p:nvSpPr>
          <p:spPr bwMode="auto">
            <a:xfrm>
              <a:off x="3202" y="3467"/>
              <a:ext cx="14" cy="19"/>
            </a:xfrm>
            <a:custGeom>
              <a:avLst/>
              <a:gdLst>
                <a:gd name="T0" fmla="*/ 12 w 14"/>
                <a:gd name="T1" fmla="*/ 0 h 19"/>
                <a:gd name="T2" fmla="*/ 13 w 14"/>
                <a:gd name="T3" fmla="*/ 0 h 19"/>
                <a:gd name="T4" fmla="*/ 6 w 14"/>
                <a:gd name="T5" fmla="*/ 2 h 19"/>
                <a:gd name="T6" fmla="*/ 2 w 14"/>
                <a:gd name="T7" fmla="*/ 7 h 19"/>
                <a:gd name="T8" fmla="*/ 0 w 14"/>
                <a:gd name="T9" fmla="*/ 13 h 19"/>
                <a:gd name="T10" fmla="*/ 1 w 14"/>
                <a:gd name="T11" fmla="*/ 19 h 19"/>
                <a:gd name="T12" fmla="*/ 8 w 14"/>
                <a:gd name="T13" fmla="*/ 17 h 19"/>
                <a:gd name="T14" fmla="*/ 7 w 14"/>
                <a:gd name="T15" fmla="*/ 13 h 19"/>
                <a:gd name="T16" fmla="*/ 9 w 14"/>
                <a:gd name="T17" fmla="*/ 10 h 19"/>
                <a:gd name="T18" fmla="*/ 11 w 14"/>
                <a:gd name="T19" fmla="*/ 9 h 19"/>
                <a:gd name="T20" fmla="*/ 13 w 14"/>
                <a:gd name="T21" fmla="*/ 7 h 19"/>
                <a:gd name="T22" fmla="*/ 14 w 14"/>
                <a:gd name="T23" fmla="*/ 7 h 19"/>
                <a:gd name="T24" fmla="*/ 12 w 14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19"/>
                <a:gd name="T41" fmla="*/ 14 w 14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19">
                  <a:moveTo>
                    <a:pt x="12" y="0"/>
                  </a:moveTo>
                  <a:lnTo>
                    <a:pt x="13" y="0"/>
                  </a:lnTo>
                  <a:lnTo>
                    <a:pt x="6" y="2"/>
                  </a:lnTo>
                  <a:lnTo>
                    <a:pt x="2" y="7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8" y="17"/>
                  </a:lnTo>
                  <a:lnTo>
                    <a:pt x="7" y="13"/>
                  </a:lnTo>
                  <a:lnTo>
                    <a:pt x="9" y="10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55" name="Freeform 62"/>
            <p:cNvSpPr>
              <a:spLocks/>
            </p:cNvSpPr>
            <p:nvPr/>
          </p:nvSpPr>
          <p:spPr bwMode="auto">
            <a:xfrm>
              <a:off x="3214" y="3467"/>
              <a:ext cx="21" cy="14"/>
            </a:xfrm>
            <a:custGeom>
              <a:avLst/>
              <a:gdLst>
                <a:gd name="T0" fmla="*/ 21 w 21"/>
                <a:gd name="T1" fmla="*/ 12 h 14"/>
                <a:gd name="T2" fmla="*/ 21 w 21"/>
                <a:gd name="T3" fmla="*/ 12 h 14"/>
                <a:gd name="T4" fmla="*/ 18 w 21"/>
                <a:gd name="T5" fmla="*/ 6 h 14"/>
                <a:gd name="T6" fmla="*/ 13 w 21"/>
                <a:gd name="T7" fmla="*/ 2 h 14"/>
                <a:gd name="T8" fmla="*/ 6 w 21"/>
                <a:gd name="T9" fmla="*/ 0 h 14"/>
                <a:gd name="T10" fmla="*/ 0 w 21"/>
                <a:gd name="T11" fmla="*/ 0 h 14"/>
                <a:gd name="T12" fmla="*/ 2 w 21"/>
                <a:gd name="T13" fmla="*/ 7 h 14"/>
                <a:gd name="T14" fmla="*/ 6 w 21"/>
                <a:gd name="T15" fmla="*/ 7 h 14"/>
                <a:gd name="T16" fmla="*/ 10 w 21"/>
                <a:gd name="T17" fmla="*/ 9 h 14"/>
                <a:gd name="T18" fmla="*/ 11 w 21"/>
                <a:gd name="T19" fmla="*/ 11 h 14"/>
                <a:gd name="T20" fmla="*/ 14 w 21"/>
                <a:gd name="T21" fmla="*/ 14 h 14"/>
                <a:gd name="T22" fmla="*/ 14 w 21"/>
                <a:gd name="T23" fmla="*/ 14 h 14"/>
                <a:gd name="T24" fmla="*/ 21 w 21"/>
                <a:gd name="T25" fmla="*/ 12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21" y="12"/>
                  </a:moveTo>
                  <a:lnTo>
                    <a:pt x="21" y="12"/>
                  </a:lnTo>
                  <a:lnTo>
                    <a:pt x="18" y="6"/>
                  </a:lnTo>
                  <a:lnTo>
                    <a:pt x="13" y="2"/>
                  </a:lnTo>
                  <a:lnTo>
                    <a:pt x="6" y="0"/>
                  </a:lnTo>
                  <a:lnTo>
                    <a:pt x="0" y="0"/>
                  </a:lnTo>
                  <a:lnTo>
                    <a:pt x="2" y="7"/>
                  </a:lnTo>
                  <a:lnTo>
                    <a:pt x="6" y="7"/>
                  </a:lnTo>
                  <a:lnTo>
                    <a:pt x="10" y="9"/>
                  </a:lnTo>
                  <a:lnTo>
                    <a:pt x="11" y="11"/>
                  </a:lnTo>
                  <a:lnTo>
                    <a:pt x="14" y="14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56" name="Freeform 63"/>
            <p:cNvSpPr>
              <a:spLocks/>
            </p:cNvSpPr>
            <p:nvPr/>
          </p:nvSpPr>
          <p:spPr bwMode="auto">
            <a:xfrm>
              <a:off x="3223" y="3479"/>
              <a:ext cx="14" cy="20"/>
            </a:xfrm>
            <a:custGeom>
              <a:avLst/>
              <a:gdLst>
                <a:gd name="T0" fmla="*/ 0 w 14"/>
                <a:gd name="T1" fmla="*/ 20 h 20"/>
                <a:gd name="T2" fmla="*/ 0 w 14"/>
                <a:gd name="T3" fmla="*/ 19 h 20"/>
                <a:gd name="T4" fmla="*/ 7 w 14"/>
                <a:gd name="T5" fmla="*/ 17 h 20"/>
                <a:gd name="T6" fmla="*/ 12 w 14"/>
                <a:gd name="T7" fmla="*/ 12 h 20"/>
                <a:gd name="T8" fmla="*/ 14 w 14"/>
                <a:gd name="T9" fmla="*/ 6 h 20"/>
                <a:gd name="T10" fmla="*/ 12 w 14"/>
                <a:gd name="T11" fmla="*/ 0 h 20"/>
                <a:gd name="T12" fmla="*/ 5 w 14"/>
                <a:gd name="T13" fmla="*/ 2 h 20"/>
                <a:gd name="T14" fmla="*/ 5 w 14"/>
                <a:gd name="T15" fmla="*/ 6 h 20"/>
                <a:gd name="T16" fmla="*/ 5 w 14"/>
                <a:gd name="T17" fmla="*/ 7 h 20"/>
                <a:gd name="T18" fmla="*/ 2 w 14"/>
                <a:gd name="T19" fmla="*/ 10 h 20"/>
                <a:gd name="T20" fmla="*/ 0 w 14"/>
                <a:gd name="T21" fmla="*/ 12 h 20"/>
                <a:gd name="T22" fmla="*/ 0 w 14"/>
                <a:gd name="T23" fmla="*/ 11 h 20"/>
                <a:gd name="T24" fmla="*/ 0 w 14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0"/>
                <a:gd name="T41" fmla="*/ 14 w 14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0">
                  <a:moveTo>
                    <a:pt x="0" y="20"/>
                  </a:moveTo>
                  <a:lnTo>
                    <a:pt x="0" y="19"/>
                  </a:lnTo>
                  <a:lnTo>
                    <a:pt x="7" y="17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5" y="2"/>
                  </a:lnTo>
                  <a:lnTo>
                    <a:pt x="5" y="6"/>
                  </a:lnTo>
                  <a:lnTo>
                    <a:pt x="5" y="7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57" name="Freeform 64"/>
            <p:cNvSpPr>
              <a:spLocks/>
            </p:cNvSpPr>
            <p:nvPr/>
          </p:nvSpPr>
          <p:spPr bwMode="auto">
            <a:xfrm>
              <a:off x="3211" y="3487"/>
              <a:ext cx="12" cy="12"/>
            </a:xfrm>
            <a:custGeom>
              <a:avLst/>
              <a:gdLst>
                <a:gd name="T0" fmla="*/ 3 w 12"/>
                <a:gd name="T1" fmla="*/ 9 h 12"/>
                <a:gd name="T2" fmla="*/ 0 w 12"/>
                <a:gd name="T3" fmla="*/ 7 h 12"/>
                <a:gd name="T4" fmla="*/ 4 w 12"/>
                <a:gd name="T5" fmla="*/ 10 h 12"/>
                <a:gd name="T6" fmla="*/ 7 w 12"/>
                <a:gd name="T7" fmla="*/ 11 h 12"/>
                <a:gd name="T8" fmla="*/ 10 w 12"/>
                <a:gd name="T9" fmla="*/ 12 h 12"/>
                <a:gd name="T10" fmla="*/ 12 w 12"/>
                <a:gd name="T11" fmla="*/ 12 h 12"/>
                <a:gd name="T12" fmla="*/ 12 w 12"/>
                <a:gd name="T13" fmla="*/ 3 h 12"/>
                <a:gd name="T14" fmla="*/ 10 w 12"/>
                <a:gd name="T15" fmla="*/ 3 h 12"/>
                <a:gd name="T16" fmla="*/ 7 w 12"/>
                <a:gd name="T17" fmla="*/ 4 h 12"/>
                <a:gd name="T18" fmla="*/ 6 w 12"/>
                <a:gd name="T19" fmla="*/ 3 h 12"/>
                <a:gd name="T20" fmla="*/ 5 w 12"/>
                <a:gd name="T21" fmla="*/ 3 h 12"/>
                <a:gd name="T22" fmla="*/ 3 w 12"/>
                <a:gd name="T23" fmla="*/ 2 h 12"/>
                <a:gd name="T24" fmla="*/ 5 w 12"/>
                <a:gd name="T25" fmla="*/ 3 h 12"/>
                <a:gd name="T26" fmla="*/ 4 w 12"/>
                <a:gd name="T27" fmla="*/ 0 h 12"/>
                <a:gd name="T28" fmla="*/ 3 w 12"/>
                <a:gd name="T29" fmla="*/ 2 h 12"/>
                <a:gd name="T30" fmla="*/ 3 w 12"/>
                <a:gd name="T31" fmla="*/ 9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2"/>
                <a:gd name="T50" fmla="*/ 12 w 12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2">
                  <a:moveTo>
                    <a:pt x="3" y="9"/>
                  </a:moveTo>
                  <a:lnTo>
                    <a:pt x="0" y="7"/>
                  </a:lnTo>
                  <a:lnTo>
                    <a:pt x="4" y="10"/>
                  </a:lnTo>
                  <a:lnTo>
                    <a:pt x="7" y="11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7" y="4"/>
                  </a:lnTo>
                  <a:lnTo>
                    <a:pt x="6" y="3"/>
                  </a:lnTo>
                  <a:lnTo>
                    <a:pt x="5" y="3"/>
                  </a:lnTo>
                  <a:lnTo>
                    <a:pt x="3" y="2"/>
                  </a:lnTo>
                  <a:lnTo>
                    <a:pt x="5" y="3"/>
                  </a:lnTo>
                  <a:lnTo>
                    <a:pt x="4" y="0"/>
                  </a:lnTo>
                  <a:lnTo>
                    <a:pt x="3" y="2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58" name="Freeform 65"/>
            <p:cNvSpPr>
              <a:spLocks/>
            </p:cNvSpPr>
            <p:nvPr/>
          </p:nvSpPr>
          <p:spPr bwMode="auto">
            <a:xfrm>
              <a:off x="3190" y="3489"/>
              <a:ext cx="24" cy="10"/>
            </a:xfrm>
            <a:custGeom>
              <a:avLst/>
              <a:gdLst>
                <a:gd name="T0" fmla="*/ 10 w 24"/>
                <a:gd name="T1" fmla="*/ 5 h 10"/>
                <a:gd name="T2" fmla="*/ 6 w 24"/>
                <a:gd name="T3" fmla="*/ 10 h 10"/>
                <a:gd name="T4" fmla="*/ 24 w 24"/>
                <a:gd name="T5" fmla="*/ 7 h 10"/>
                <a:gd name="T6" fmla="*/ 24 w 24"/>
                <a:gd name="T7" fmla="*/ 0 h 10"/>
                <a:gd name="T8" fmla="*/ 6 w 24"/>
                <a:gd name="T9" fmla="*/ 3 h 10"/>
                <a:gd name="T10" fmla="*/ 3 w 24"/>
                <a:gd name="T11" fmla="*/ 8 h 10"/>
                <a:gd name="T12" fmla="*/ 6 w 24"/>
                <a:gd name="T13" fmla="*/ 3 h 10"/>
                <a:gd name="T14" fmla="*/ 0 w 24"/>
                <a:gd name="T15" fmla="*/ 4 h 10"/>
                <a:gd name="T16" fmla="*/ 3 w 24"/>
                <a:gd name="T17" fmla="*/ 8 h 10"/>
                <a:gd name="T18" fmla="*/ 10 w 24"/>
                <a:gd name="T19" fmla="*/ 5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0"/>
                <a:gd name="T32" fmla="*/ 24 w 24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0">
                  <a:moveTo>
                    <a:pt x="10" y="5"/>
                  </a:moveTo>
                  <a:lnTo>
                    <a:pt x="6" y="10"/>
                  </a:lnTo>
                  <a:lnTo>
                    <a:pt x="24" y="7"/>
                  </a:lnTo>
                  <a:lnTo>
                    <a:pt x="24" y="0"/>
                  </a:lnTo>
                  <a:lnTo>
                    <a:pt x="6" y="3"/>
                  </a:lnTo>
                  <a:lnTo>
                    <a:pt x="3" y="8"/>
                  </a:lnTo>
                  <a:lnTo>
                    <a:pt x="6" y="3"/>
                  </a:lnTo>
                  <a:lnTo>
                    <a:pt x="0" y="4"/>
                  </a:lnTo>
                  <a:lnTo>
                    <a:pt x="3" y="8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59" name="Freeform 66"/>
            <p:cNvSpPr>
              <a:spLocks/>
            </p:cNvSpPr>
            <p:nvPr/>
          </p:nvSpPr>
          <p:spPr bwMode="auto">
            <a:xfrm>
              <a:off x="3193" y="3494"/>
              <a:ext cx="90" cy="231"/>
            </a:xfrm>
            <a:custGeom>
              <a:avLst/>
              <a:gdLst>
                <a:gd name="T0" fmla="*/ 86 w 90"/>
                <a:gd name="T1" fmla="*/ 223 h 231"/>
                <a:gd name="T2" fmla="*/ 90 w 90"/>
                <a:gd name="T3" fmla="*/ 226 h 231"/>
                <a:gd name="T4" fmla="*/ 7 w 90"/>
                <a:gd name="T5" fmla="*/ 0 h 231"/>
                <a:gd name="T6" fmla="*/ 0 w 90"/>
                <a:gd name="T7" fmla="*/ 3 h 231"/>
                <a:gd name="T8" fmla="*/ 83 w 90"/>
                <a:gd name="T9" fmla="*/ 228 h 231"/>
                <a:gd name="T10" fmla="*/ 86 w 90"/>
                <a:gd name="T11" fmla="*/ 230 h 231"/>
                <a:gd name="T12" fmla="*/ 83 w 90"/>
                <a:gd name="T13" fmla="*/ 228 h 231"/>
                <a:gd name="T14" fmla="*/ 84 w 90"/>
                <a:gd name="T15" fmla="*/ 231 h 231"/>
                <a:gd name="T16" fmla="*/ 86 w 90"/>
                <a:gd name="T17" fmla="*/ 230 h 231"/>
                <a:gd name="T18" fmla="*/ 86 w 90"/>
                <a:gd name="T19" fmla="*/ 223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231"/>
                <a:gd name="T32" fmla="*/ 90 w 90"/>
                <a:gd name="T33" fmla="*/ 231 h 2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231">
                  <a:moveTo>
                    <a:pt x="86" y="223"/>
                  </a:moveTo>
                  <a:lnTo>
                    <a:pt x="90" y="226"/>
                  </a:lnTo>
                  <a:lnTo>
                    <a:pt x="7" y="0"/>
                  </a:lnTo>
                  <a:lnTo>
                    <a:pt x="0" y="3"/>
                  </a:lnTo>
                  <a:lnTo>
                    <a:pt x="83" y="228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4" y="231"/>
                  </a:lnTo>
                  <a:lnTo>
                    <a:pt x="86" y="230"/>
                  </a:lnTo>
                  <a:lnTo>
                    <a:pt x="86" y="2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60" name="Freeform 67"/>
            <p:cNvSpPr>
              <a:spLocks/>
            </p:cNvSpPr>
            <p:nvPr/>
          </p:nvSpPr>
          <p:spPr bwMode="auto">
            <a:xfrm>
              <a:off x="3279" y="3711"/>
              <a:ext cx="26" cy="13"/>
            </a:xfrm>
            <a:custGeom>
              <a:avLst/>
              <a:gdLst>
                <a:gd name="T0" fmla="*/ 26 w 26"/>
                <a:gd name="T1" fmla="*/ 0 h 13"/>
                <a:gd name="T2" fmla="*/ 26 w 26"/>
                <a:gd name="T3" fmla="*/ 0 h 13"/>
                <a:gd name="T4" fmla="*/ 0 w 26"/>
                <a:gd name="T5" fmla="*/ 6 h 13"/>
                <a:gd name="T6" fmla="*/ 0 w 26"/>
                <a:gd name="T7" fmla="*/ 13 h 13"/>
                <a:gd name="T8" fmla="*/ 26 w 26"/>
                <a:gd name="T9" fmla="*/ 7 h 13"/>
                <a:gd name="T10" fmla="*/ 26 w 26"/>
                <a:gd name="T11" fmla="*/ 7 h 13"/>
                <a:gd name="T12" fmla="*/ 26 w 26"/>
                <a:gd name="T13" fmla="*/ 0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3"/>
                <a:gd name="T23" fmla="*/ 26 w 26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3">
                  <a:moveTo>
                    <a:pt x="26" y="0"/>
                  </a:moveTo>
                  <a:lnTo>
                    <a:pt x="26" y="0"/>
                  </a:lnTo>
                  <a:lnTo>
                    <a:pt x="0" y="6"/>
                  </a:lnTo>
                  <a:lnTo>
                    <a:pt x="0" y="13"/>
                  </a:lnTo>
                  <a:lnTo>
                    <a:pt x="26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61" name="Freeform 68"/>
            <p:cNvSpPr>
              <a:spLocks/>
            </p:cNvSpPr>
            <p:nvPr/>
          </p:nvSpPr>
          <p:spPr bwMode="auto">
            <a:xfrm>
              <a:off x="3305" y="3711"/>
              <a:ext cx="20" cy="16"/>
            </a:xfrm>
            <a:custGeom>
              <a:avLst/>
              <a:gdLst>
                <a:gd name="T0" fmla="*/ 20 w 20"/>
                <a:gd name="T1" fmla="*/ 13 h 16"/>
                <a:gd name="T2" fmla="*/ 20 w 20"/>
                <a:gd name="T3" fmla="*/ 13 h 16"/>
                <a:gd name="T4" fmla="*/ 18 w 20"/>
                <a:gd name="T5" fmla="*/ 7 h 16"/>
                <a:gd name="T6" fmla="*/ 12 w 20"/>
                <a:gd name="T7" fmla="*/ 3 h 16"/>
                <a:gd name="T8" fmla="*/ 5 w 20"/>
                <a:gd name="T9" fmla="*/ 0 h 16"/>
                <a:gd name="T10" fmla="*/ 0 w 20"/>
                <a:gd name="T11" fmla="*/ 0 h 16"/>
                <a:gd name="T12" fmla="*/ 0 w 20"/>
                <a:gd name="T13" fmla="*/ 7 h 16"/>
                <a:gd name="T14" fmla="*/ 5 w 20"/>
                <a:gd name="T15" fmla="*/ 7 h 16"/>
                <a:gd name="T16" fmla="*/ 7 w 20"/>
                <a:gd name="T17" fmla="*/ 10 h 16"/>
                <a:gd name="T18" fmla="*/ 11 w 20"/>
                <a:gd name="T19" fmla="*/ 12 h 16"/>
                <a:gd name="T20" fmla="*/ 13 w 20"/>
                <a:gd name="T21" fmla="*/ 16 h 16"/>
                <a:gd name="T22" fmla="*/ 13 w 20"/>
                <a:gd name="T23" fmla="*/ 16 h 16"/>
                <a:gd name="T24" fmla="*/ 20 w 20"/>
                <a:gd name="T25" fmla="*/ 1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16"/>
                <a:gd name="T41" fmla="*/ 20 w 20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16">
                  <a:moveTo>
                    <a:pt x="20" y="13"/>
                  </a:moveTo>
                  <a:lnTo>
                    <a:pt x="20" y="13"/>
                  </a:lnTo>
                  <a:lnTo>
                    <a:pt x="18" y="7"/>
                  </a:lnTo>
                  <a:lnTo>
                    <a:pt x="12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5" y="7"/>
                  </a:lnTo>
                  <a:lnTo>
                    <a:pt x="7" y="10"/>
                  </a:lnTo>
                  <a:lnTo>
                    <a:pt x="11" y="12"/>
                  </a:lnTo>
                  <a:lnTo>
                    <a:pt x="13" y="16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62" name="Freeform 69"/>
            <p:cNvSpPr>
              <a:spLocks/>
            </p:cNvSpPr>
            <p:nvPr/>
          </p:nvSpPr>
          <p:spPr bwMode="auto">
            <a:xfrm>
              <a:off x="3313" y="3724"/>
              <a:ext cx="14" cy="19"/>
            </a:xfrm>
            <a:custGeom>
              <a:avLst/>
              <a:gdLst>
                <a:gd name="T0" fmla="*/ 0 w 14"/>
                <a:gd name="T1" fmla="*/ 19 h 19"/>
                <a:gd name="T2" fmla="*/ 0 w 14"/>
                <a:gd name="T3" fmla="*/ 19 h 19"/>
                <a:gd name="T4" fmla="*/ 7 w 14"/>
                <a:gd name="T5" fmla="*/ 17 h 19"/>
                <a:gd name="T6" fmla="*/ 12 w 14"/>
                <a:gd name="T7" fmla="*/ 12 h 19"/>
                <a:gd name="T8" fmla="*/ 14 w 14"/>
                <a:gd name="T9" fmla="*/ 6 h 19"/>
                <a:gd name="T10" fmla="*/ 12 w 14"/>
                <a:gd name="T11" fmla="*/ 0 h 19"/>
                <a:gd name="T12" fmla="*/ 5 w 14"/>
                <a:gd name="T13" fmla="*/ 3 h 19"/>
                <a:gd name="T14" fmla="*/ 5 w 14"/>
                <a:gd name="T15" fmla="*/ 6 h 19"/>
                <a:gd name="T16" fmla="*/ 5 w 14"/>
                <a:gd name="T17" fmla="*/ 7 h 19"/>
                <a:gd name="T18" fmla="*/ 3 w 14"/>
                <a:gd name="T19" fmla="*/ 10 h 19"/>
                <a:gd name="T20" fmla="*/ 0 w 14"/>
                <a:gd name="T21" fmla="*/ 12 h 19"/>
                <a:gd name="T22" fmla="*/ 0 w 14"/>
                <a:gd name="T23" fmla="*/ 12 h 19"/>
                <a:gd name="T24" fmla="*/ 0 w 14"/>
                <a:gd name="T25" fmla="*/ 19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19"/>
                <a:gd name="T41" fmla="*/ 14 w 14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19">
                  <a:moveTo>
                    <a:pt x="0" y="19"/>
                  </a:moveTo>
                  <a:lnTo>
                    <a:pt x="0" y="19"/>
                  </a:lnTo>
                  <a:lnTo>
                    <a:pt x="7" y="17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5" y="3"/>
                  </a:lnTo>
                  <a:lnTo>
                    <a:pt x="5" y="6"/>
                  </a:lnTo>
                  <a:lnTo>
                    <a:pt x="5" y="7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63" name="Freeform 70"/>
            <p:cNvSpPr>
              <a:spLocks/>
            </p:cNvSpPr>
            <p:nvPr/>
          </p:nvSpPr>
          <p:spPr bwMode="auto">
            <a:xfrm>
              <a:off x="3293" y="3729"/>
              <a:ext cx="20" cy="14"/>
            </a:xfrm>
            <a:custGeom>
              <a:avLst/>
              <a:gdLst>
                <a:gd name="T0" fmla="*/ 0 w 20"/>
                <a:gd name="T1" fmla="*/ 2 h 14"/>
                <a:gd name="T2" fmla="*/ 0 w 20"/>
                <a:gd name="T3" fmla="*/ 2 h 14"/>
                <a:gd name="T4" fmla="*/ 4 w 20"/>
                <a:gd name="T5" fmla="*/ 7 h 14"/>
                <a:gd name="T6" fmla="*/ 9 w 20"/>
                <a:gd name="T7" fmla="*/ 12 h 14"/>
                <a:gd name="T8" fmla="*/ 16 w 20"/>
                <a:gd name="T9" fmla="*/ 14 h 14"/>
                <a:gd name="T10" fmla="*/ 20 w 20"/>
                <a:gd name="T11" fmla="*/ 14 h 14"/>
                <a:gd name="T12" fmla="*/ 20 w 20"/>
                <a:gd name="T13" fmla="*/ 7 h 14"/>
                <a:gd name="T14" fmla="*/ 16 w 20"/>
                <a:gd name="T15" fmla="*/ 7 h 14"/>
                <a:gd name="T16" fmla="*/ 13 w 20"/>
                <a:gd name="T17" fmla="*/ 5 h 14"/>
                <a:gd name="T18" fmla="*/ 9 w 20"/>
                <a:gd name="T19" fmla="*/ 2 h 14"/>
                <a:gd name="T20" fmla="*/ 7 w 20"/>
                <a:gd name="T21" fmla="*/ 0 h 14"/>
                <a:gd name="T22" fmla="*/ 7 w 20"/>
                <a:gd name="T23" fmla="*/ 0 h 14"/>
                <a:gd name="T24" fmla="*/ 0 w 20"/>
                <a:gd name="T25" fmla="*/ 2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14"/>
                <a:gd name="T41" fmla="*/ 20 w 20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14">
                  <a:moveTo>
                    <a:pt x="0" y="2"/>
                  </a:moveTo>
                  <a:lnTo>
                    <a:pt x="0" y="2"/>
                  </a:lnTo>
                  <a:lnTo>
                    <a:pt x="4" y="7"/>
                  </a:lnTo>
                  <a:lnTo>
                    <a:pt x="9" y="12"/>
                  </a:lnTo>
                  <a:lnTo>
                    <a:pt x="16" y="14"/>
                  </a:lnTo>
                  <a:lnTo>
                    <a:pt x="20" y="14"/>
                  </a:lnTo>
                  <a:lnTo>
                    <a:pt x="20" y="7"/>
                  </a:lnTo>
                  <a:lnTo>
                    <a:pt x="16" y="7"/>
                  </a:lnTo>
                  <a:lnTo>
                    <a:pt x="13" y="5"/>
                  </a:lnTo>
                  <a:lnTo>
                    <a:pt x="9" y="2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64" name="Freeform 71"/>
            <p:cNvSpPr>
              <a:spLocks/>
            </p:cNvSpPr>
            <p:nvPr/>
          </p:nvSpPr>
          <p:spPr bwMode="auto">
            <a:xfrm>
              <a:off x="3292" y="3711"/>
              <a:ext cx="14" cy="20"/>
            </a:xfrm>
            <a:custGeom>
              <a:avLst/>
              <a:gdLst>
                <a:gd name="T0" fmla="*/ 14 w 14"/>
                <a:gd name="T1" fmla="*/ 7 h 20"/>
                <a:gd name="T2" fmla="*/ 12 w 14"/>
                <a:gd name="T3" fmla="*/ 0 h 20"/>
                <a:gd name="T4" fmla="*/ 6 w 14"/>
                <a:gd name="T5" fmla="*/ 3 h 20"/>
                <a:gd name="T6" fmla="*/ 3 w 14"/>
                <a:gd name="T7" fmla="*/ 9 h 20"/>
                <a:gd name="T8" fmla="*/ 0 w 14"/>
                <a:gd name="T9" fmla="*/ 14 h 20"/>
                <a:gd name="T10" fmla="*/ 1 w 14"/>
                <a:gd name="T11" fmla="*/ 20 h 20"/>
                <a:gd name="T12" fmla="*/ 8 w 14"/>
                <a:gd name="T13" fmla="*/ 18 h 20"/>
                <a:gd name="T14" fmla="*/ 7 w 14"/>
                <a:gd name="T15" fmla="*/ 14 h 20"/>
                <a:gd name="T16" fmla="*/ 10 w 14"/>
                <a:gd name="T17" fmla="*/ 11 h 20"/>
                <a:gd name="T18" fmla="*/ 11 w 14"/>
                <a:gd name="T19" fmla="*/ 10 h 20"/>
                <a:gd name="T20" fmla="*/ 14 w 14"/>
                <a:gd name="T21" fmla="*/ 7 h 20"/>
                <a:gd name="T22" fmla="*/ 12 w 14"/>
                <a:gd name="T23" fmla="*/ 0 h 20"/>
                <a:gd name="T24" fmla="*/ 14 w 14"/>
                <a:gd name="T25" fmla="*/ 7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0"/>
                <a:gd name="T41" fmla="*/ 14 w 14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0">
                  <a:moveTo>
                    <a:pt x="14" y="7"/>
                  </a:moveTo>
                  <a:lnTo>
                    <a:pt x="12" y="0"/>
                  </a:lnTo>
                  <a:lnTo>
                    <a:pt x="6" y="3"/>
                  </a:lnTo>
                  <a:lnTo>
                    <a:pt x="3" y="9"/>
                  </a:lnTo>
                  <a:lnTo>
                    <a:pt x="0" y="14"/>
                  </a:lnTo>
                  <a:lnTo>
                    <a:pt x="1" y="20"/>
                  </a:lnTo>
                  <a:lnTo>
                    <a:pt x="8" y="18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4" y="7"/>
                  </a:lnTo>
                  <a:lnTo>
                    <a:pt x="12" y="0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65" name="Freeform 72"/>
            <p:cNvSpPr>
              <a:spLocks/>
            </p:cNvSpPr>
            <p:nvPr/>
          </p:nvSpPr>
          <p:spPr bwMode="auto">
            <a:xfrm>
              <a:off x="3273" y="3711"/>
              <a:ext cx="33" cy="13"/>
            </a:xfrm>
            <a:custGeom>
              <a:avLst/>
              <a:gdLst>
                <a:gd name="T0" fmla="*/ 10 w 33"/>
                <a:gd name="T1" fmla="*/ 9 h 13"/>
                <a:gd name="T2" fmla="*/ 6 w 33"/>
                <a:gd name="T3" fmla="*/ 13 h 13"/>
                <a:gd name="T4" fmla="*/ 10 w 33"/>
                <a:gd name="T5" fmla="*/ 12 h 13"/>
                <a:gd name="T6" fmla="*/ 18 w 33"/>
                <a:gd name="T7" fmla="*/ 11 h 13"/>
                <a:gd name="T8" fmla="*/ 26 w 33"/>
                <a:gd name="T9" fmla="*/ 9 h 13"/>
                <a:gd name="T10" fmla="*/ 33 w 33"/>
                <a:gd name="T11" fmla="*/ 7 h 13"/>
                <a:gd name="T12" fmla="*/ 31 w 33"/>
                <a:gd name="T13" fmla="*/ 0 h 13"/>
                <a:gd name="T14" fmla="*/ 26 w 33"/>
                <a:gd name="T15" fmla="*/ 1 h 13"/>
                <a:gd name="T16" fmla="*/ 18 w 33"/>
                <a:gd name="T17" fmla="*/ 4 h 13"/>
                <a:gd name="T18" fmla="*/ 10 w 33"/>
                <a:gd name="T19" fmla="*/ 5 h 13"/>
                <a:gd name="T20" fmla="*/ 6 w 33"/>
                <a:gd name="T21" fmla="*/ 6 h 13"/>
                <a:gd name="T22" fmla="*/ 3 w 33"/>
                <a:gd name="T23" fmla="*/ 11 h 13"/>
                <a:gd name="T24" fmla="*/ 6 w 33"/>
                <a:gd name="T25" fmla="*/ 6 h 13"/>
                <a:gd name="T26" fmla="*/ 0 w 33"/>
                <a:gd name="T27" fmla="*/ 7 h 13"/>
                <a:gd name="T28" fmla="*/ 3 w 33"/>
                <a:gd name="T29" fmla="*/ 11 h 13"/>
                <a:gd name="T30" fmla="*/ 10 w 33"/>
                <a:gd name="T31" fmla="*/ 9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"/>
                <a:gd name="T49" fmla="*/ 0 h 13"/>
                <a:gd name="T50" fmla="*/ 33 w 33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" h="13">
                  <a:moveTo>
                    <a:pt x="10" y="9"/>
                  </a:moveTo>
                  <a:lnTo>
                    <a:pt x="6" y="13"/>
                  </a:lnTo>
                  <a:lnTo>
                    <a:pt x="10" y="12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3" y="7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18" y="4"/>
                  </a:lnTo>
                  <a:lnTo>
                    <a:pt x="10" y="5"/>
                  </a:lnTo>
                  <a:lnTo>
                    <a:pt x="6" y="6"/>
                  </a:lnTo>
                  <a:lnTo>
                    <a:pt x="3" y="11"/>
                  </a:lnTo>
                  <a:lnTo>
                    <a:pt x="6" y="6"/>
                  </a:lnTo>
                  <a:lnTo>
                    <a:pt x="0" y="7"/>
                  </a:lnTo>
                  <a:lnTo>
                    <a:pt x="3" y="11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66" name="Freeform 73"/>
            <p:cNvSpPr>
              <a:spLocks/>
            </p:cNvSpPr>
            <p:nvPr/>
          </p:nvSpPr>
          <p:spPr bwMode="auto">
            <a:xfrm>
              <a:off x="3276" y="3720"/>
              <a:ext cx="38" cy="92"/>
            </a:xfrm>
            <a:custGeom>
              <a:avLst/>
              <a:gdLst>
                <a:gd name="T0" fmla="*/ 35 w 38"/>
                <a:gd name="T1" fmla="*/ 84 h 92"/>
                <a:gd name="T2" fmla="*/ 38 w 38"/>
                <a:gd name="T3" fmla="*/ 86 h 92"/>
                <a:gd name="T4" fmla="*/ 7 w 38"/>
                <a:gd name="T5" fmla="*/ 0 h 92"/>
                <a:gd name="T6" fmla="*/ 0 w 38"/>
                <a:gd name="T7" fmla="*/ 2 h 92"/>
                <a:gd name="T8" fmla="*/ 31 w 38"/>
                <a:gd name="T9" fmla="*/ 89 h 92"/>
                <a:gd name="T10" fmla="*/ 35 w 38"/>
                <a:gd name="T11" fmla="*/ 91 h 92"/>
                <a:gd name="T12" fmla="*/ 31 w 38"/>
                <a:gd name="T13" fmla="*/ 89 h 92"/>
                <a:gd name="T14" fmla="*/ 33 w 38"/>
                <a:gd name="T15" fmla="*/ 92 h 92"/>
                <a:gd name="T16" fmla="*/ 35 w 38"/>
                <a:gd name="T17" fmla="*/ 91 h 92"/>
                <a:gd name="T18" fmla="*/ 35 w 38"/>
                <a:gd name="T19" fmla="*/ 84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92"/>
                <a:gd name="T32" fmla="*/ 38 w 38"/>
                <a:gd name="T33" fmla="*/ 92 h 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92">
                  <a:moveTo>
                    <a:pt x="35" y="84"/>
                  </a:moveTo>
                  <a:lnTo>
                    <a:pt x="38" y="86"/>
                  </a:lnTo>
                  <a:lnTo>
                    <a:pt x="7" y="0"/>
                  </a:lnTo>
                  <a:lnTo>
                    <a:pt x="0" y="2"/>
                  </a:lnTo>
                  <a:lnTo>
                    <a:pt x="31" y="89"/>
                  </a:lnTo>
                  <a:lnTo>
                    <a:pt x="35" y="91"/>
                  </a:lnTo>
                  <a:lnTo>
                    <a:pt x="31" y="89"/>
                  </a:lnTo>
                  <a:lnTo>
                    <a:pt x="33" y="92"/>
                  </a:lnTo>
                  <a:lnTo>
                    <a:pt x="35" y="91"/>
                  </a:lnTo>
                  <a:lnTo>
                    <a:pt x="35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67" name="Freeform 74"/>
            <p:cNvSpPr>
              <a:spLocks/>
            </p:cNvSpPr>
            <p:nvPr/>
          </p:nvSpPr>
          <p:spPr bwMode="auto">
            <a:xfrm>
              <a:off x="3311" y="3702"/>
              <a:ext cx="525" cy="109"/>
            </a:xfrm>
            <a:custGeom>
              <a:avLst/>
              <a:gdLst>
                <a:gd name="T0" fmla="*/ 516 w 525"/>
                <a:gd name="T1" fmla="*/ 5 h 109"/>
                <a:gd name="T2" fmla="*/ 519 w 525"/>
                <a:gd name="T3" fmla="*/ 0 h 109"/>
                <a:gd name="T4" fmla="*/ 0 w 525"/>
                <a:gd name="T5" fmla="*/ 102 h 109"/>
                <a:gd name="T6" fmla="*/ 0 w 525"/>
                <a:gd name="T7" fmla="*/ 109 h 109"/>
                <a:gd name="T8" fmla="*/ 519 w 525"/>
                <a:gd name="T9" fmla="*/ 7 h 109"/>
                <a:gd name="T10" fmla="*/ 523 w 525"/>
                <a:gd name="T11" fmla="*/ 2 h 109"/>
                <a:gd name="T12" fmla="*/ 519 w 525"/>
                <a:gd name="T13" fmla="*/ 7 h 109"/>
                <a:gd name="T14" fmla="*/ 525 w 525"/>
                <a:gd name="T15" fmla="*/ 7 h 109"/>
                <a:gd name="T16" fmla="*/ 523 w 525"/>
                <a:gd name="T17" fmla="*/ 2 h 109"/>
                <a:gd name="T18" fmla="*/ 516 w 525"/>
                <a:gd name="T19" fmla="*/ 5 h 1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25"/>
                <a:gd name="T31" fmla="*/ 0 h 109"/>
                <a:gd name="T32" fmla="*/ 525 w 525"/>
                <a:gd name="T33" fmla="*/ 109 h 1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25" h="109">
                  <a:moveTo>
                    <a:pt x="516" y="5"/>
                  </a:moveTo>
                  <a:lnTo>
                    <a:pt x="519" y="0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519" y="7"/>
                  </a:lnTo>
                  <a:lnTo>
                    <a:pt x="523" y="2"/>
                  </a:lnTo>
                  <a:lnTo>
                    <a:pt x="519" y="7"/>
                  </a:lnTo>
                  <a:lnTo>
                    <a:pt x="525" y="7"/>
                  </a:lnTo>
                  <a:lnTo>
                    <a:pt x="523" y="2"/>
                  </a:lnTo>
                  <a:lnTo>
                    <a:pt x="516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68" name="Freeform 75"/>
            <p:cNvSpPr>
              <a:spLocks/>
            </p:cNvSpPr>
            <p:nvPr/>
          </p:nvSpPr>
          <p:spPr bwMode="auto">
            <a:xfrm>
              <a:off x="3591" y="3061"/>
              <a:ext cx="243" cy="646"/>
            </a:xfrm>
            <a:custGeom>
              <a:avLst/>
              <a:gdLst>
                <a:gd name="T0" fmla="*/ 4 w 243"/>
                <a:gd name="T1" fmla="*/ 8 h 646"/>
                <a:gd name="T2" fmla="*/ 0 w 243"/>
                <a:gd name="T3" fmla="*/ 5 h 646"/>
                <a:gd name="T4" fmla="*/ 236 w 243"/>
                <a:gd name="T5" fmla="*/ 646 h 646"/>
                <a:gd name="T6" fmla="*/ 243 w 243"/>
                <a:gd name="T7" fmla="*/ 643 h 646"/>
                <a:gd name="T8" fmla="*/ 7 w 243"/>
                <a:gd name="T9" fmla="*/ 3 h 646"/>
                <a:gd name="T10" fmla="*/ 4 w 243"/>
                <a:gd name="T11" fmla="*/ 1 h 646"/>
                <a:gd name="T12" fmla="*/ 7 w 243"/>
                <a:gd name="T13" fmla="*/ 3 h 646"/>
                <a:gd name="T14" fmla="*/ 6 w 243"/>
                <a:gd name="T15" fmla="*/ 0 h 646"/>
                <a:gd name="T16" fmla="*/ 4 w 243"/>
                <a:gd name="T17" fmla="*/ 1 h 646"/>
                <a:gd name="T18" fmla="*/ 4 w 243"/>
                <a:gd name="T19" fmla="*/ 8 h 6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3"/>
                <a:gd name="T31" fmla="*/ 0 h 646"/>
                <a:gd name="T32" fmla="*/ 243 w 243"/>
                <a:gd name="T33" fmla="*/ 646 h 6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3" h="646">
                  <a:moveTo>
                    <a:pt x="4" y="8"/>
                  </a:moveTo>
                  <a:lnTo>
                    <a:pt x="0" y="5"/>
                  </a:lnTo>
                  <a:lnTo>
                    <a:pt x="236" y="646"/>
                  </a:lnTo>
                  <a:lnTo>
                    <a:pt x="243" y="643"/>
                  </a:lnTo>
                  <a:lnTo>
                    <a:pt x="7" y="3"/>
                  </a:lnTo>
                  <a:lnTo>
                    <a:pt x="4" y="1"/>
                  </a:lnTo>
                  <a:lnTo>
                    <a:pt x="7" y="3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69" name="Freeform 76"/>
            <p:cNvSpPr>
              <a:spLocks/>
            </p:cNvSpPr>
            <p:nvPr/>
          </p:nvSpPr>
          <p:spPr bwMode="auto">
            <a:xfrm>
              <a:off x="3070" y="3062"/>
              <a:ext cx="525" cy="110"/>
            </a:xfrm>
            <a:custGeom>
              <a:avLst/>
              <a:gdLst>
                <a:gd name="T0" fmla="*/ 9 w 525"/>
                <a:gd name="T1" fmla="*/ 105 h 110"/>
                <a:gd name="T2" fmla="*/ 5 w 525"/>
                <a:gd name="T3" fmla="*/ 110 h 110"/>
                <a:gd name="T4" fmla="*/ 525 w 525"/>
                <a:gd name="T5" fmla="*/ 7 h 110"/>
                <a:gd name="T6" fmla="*/ 525 w 525"/>
                <a:gd name="T7" fmla="*/ 0 h 110"/>
                <a:gd name="T8" fmla="*/ 5 w 525"/>
                <a:gd name="T9" fmla="*/ 103 h 110"/>
                <a:gd name="T10" fmla="*/ 2 w 525"/>
                <a:gd name="T11" fmla="*/ 108 h 110"/>
                <a:gd name="T12" fmla="*/ 5 w 525"/>
                <a:gd name="T13" fmla="*/ 103 h 110"/>
                <a:gd name="T14" fmla="*/ 0 w 525"/>
                <a:gd name="T15" fmla="*/ 103 h 110"/>
                <a:gd name="T16" fmla="*/ 2 w 525"/>
                <a:gd name="T17" fmla="*/ 108 h 110"/>
                <a:gd name="T18" fmla="*/ 9 w 525"/>
                <a:gd name="T19" fmla="*/ 105 h 1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25"/>
                <a:gd name="T31" fmla="*/ 0 h 110"/>
                <a:gd name="T32" fmla="*/ 525 w 525"/>
                <a:gd name="T33" fmla="*/ 110 h 1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25" h="110">
                  <a:moveTo>
                    <a:pt x="9" y="105"/>
                  </a:moveTo>
                  <a:lnTo>
                    <a:pt x="5" y="110"/>
                  </a:lnTo>
                  <a:lnTo>
                    <a:pt x="525" y="7"/>
                  </a:lnTo>
                  <a:lnTo>
                    <a:pt x="525" y="0"/>
                  </a:lnTo>
                  <a:lnTo>
                    <a:pt x="5" y="103"/>
                  </a:lnTo>
                  <a:lnTo>
                    <a:pt x="2" y="108"/>
                  </a:lnTo>
                  <a:lnTo>
                    <a:pt x="5" y="103"/>
                  </a:lnTo>
                  <a:lnTo>
                    <a:pt x="0" y="103"/>
                  </a:lnTo>
                  <a:lnTo>
                    <a:pt x="2" y="108"/>
                  </a:lnTo>
                  <a:lnTo>
                    <a:pt x="9" y="1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70" name="Freeform 77"/>
            <p:cNvSpPr>
              <a:spLocks/>
            </p:cNvSpPr>
            <p:nvPr/>
          </p:nvSpPr>
          <p:spPr bwMode="auto">
            <a:xfrm>
              <a:off x="3072" y="3167"/>
              <a:ext cx="34" cy="79"/>
            </a:xfrm>
            <a:custGeom>
              <a:avLst/>
              <a:gdLst>
                <a:gd name="T0" fmla="*/ 30 w 34"/>
                <a:gd name="T1" fmla="*/ 71 h 79"/>
                <a:gd name="T2" fmla="*/ 34 w 34"/>
                <a:gd name="T3" fmla="*/ 73 h 79"/>
                <a:gd name="T4" fmla="*/ 7 w 34"/>
                <a:gd name="T5" fmla="*/ 0 h 79"/>
                <a:gd name="T6" fmla="*/ 0 w 34"/>
                <a:gd name="T7" fmla="*/ 3 h 79"/>
                <a:gd name="T8" fmla="*/ 27 w 34"/>
                <a:gd name="T9" fmla="*/ 75 h 79"/>
                <a:gd name="T10" fmla="*/ 30 w 34"/>
                <a:gd name="T11" fmla="*/ 78 h 79"/>
                <a:gd name="T12" fmla="*/ 27 w 34"/>
                <a:gd name="T13" fmla="*/ 75 h 79"/>
                <a:gd name="T14" fmla="*/ 28 w 34"/>
                <a:gd name="T15" fmla="*/ 79 h 79"/>
                <a:gd name="T16" fmla="*/ 30 w 34"/>
                <a:gd name="T17" fmla="*/ 78 h 79"/>
                <a:gd name="T18" fmla="*/ 30 w 34"/>
                <a:gd name="T19" fmla="*/ 71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79"/>
                <a:gd name="T32" fmla="*/ 34 w 34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79">
                  <a:moveTo>
                    <a:pt x="30" y="71"/>
                  </a:moveTo>
                  <a:lnTo>
                    <a:pt x="34" y="73"/>
                  </a:lnTo>
                  <a:lnTo>
                    <a:pt x="7" y="0"/>
                  </a:lnTo>
                  <a:lnTo>
                    <a:pt x="0" y="3"/>
                  </a:lnTo>
                  <a:lnTo>
                    <a:pt x="27" y="75"/>
                  </a:lnTo>
                  <a:lnTo>
                    <a:pt x="30" y="78"/>
                  </a:lnTo>
                  <a:lnTo>
                    <a:pt x="27" y="75"/>
                  </a:lnTo>
                  <a:lnTo>
                    <a:pt x="28" y="79"/>
                  </a:lnTo>
                  <a:lnTo>
                    <a:pt x="30" y="78"/>
                  </a:lnTo>
                  <a:lnTo>
                    <a:pt x="3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71" name="Freeform 78"/>
            <p:cNvSpPr>
              <a:spLocks/>
            </p:cNvSpPr>
            <p:nvPr/>
          </p:nvSpPr>
          <p:spPr bwMode="auto">
            <a:xfrm>
              <a:off x="3102" y="3234"/>
              <a:ext cx="19" cy="11"/>
            </a:xfrm>
            <a:custGeom>
              <a:avLst/>
              <a:gdLst>
                <a:gd name="T0" fmla="*/ 11 w 19"/>
                <a:gd name="T1" fmla="*/ 4 h 11"/>
                <a:gd name="T2" fmla="*/ 13 w 19"/>
                <a:gd name="T3" fmla="*/ 0 h 11"/>
                <a:gd name="T4" fmla="*/ 10 w 19"/>
                <a:gd name="T5" fmla="*/ 1 h 11"/>
                <a:gd name="T6" fmla="*/ 5 w 19"/>
                <a:gd name="T7" fmla="*/ 2 h 11"/>
                <a:gd name="T8" fmla="*/ 3 w 19"/>
                <a:gd name="T9" fmla="*/ 4 h 11"/>
                <a:gd name="T10" fmla="*/ 0 w 19"/>
                <a:gd name="T11" fmla="*/ 4 h 11"/>
                <a:gd name="T12" fmla="*/ 0 w 19"/>
                <a:gd name="T13" fmla="*/ 11 h 11"/>
                <a:gd name="T14" fmla="*/ 3 w 19"/>
                <a:gd name="T15" fmla="*/ 11 h 11"/>
                <a:gd name="T16" fmla="*/ 7 w 19"/>
                <a:gd name="T17" fmla="*/ 9 h 11"/>
                <a:gd name="T18" fmla="*/ 12 w 19"/>
                <a:gd name="T19" fmla="*/ 8 h 11"/>
                <a:gd name="T20" fmla="*/ 16 w 19"/>
                <a:gd name="T21" fmla="*/ 7 h 11"/>
                <a:gd name="T22" fmla="*/ 18 w 19"/>
                <a:gd name="T23" fmla="*/ 4 h 11"/>
                <a:gd name="T24" fmla="*/ 16 w 19"/>
                <a:gd name="T25" fmla="*/ 7 h 11"/>
                <a:gd name="T26" fmla="*/ 19 w 19"/>
                <a:gd name="T27" fmla="*/ 6 h 11"/>
                <a:gd name="T28" fmla="*/ 18 w 19"/>
                <a:gd name="T29" fmla="*/ 4 h 11"/>
                <a:gd name="T30" fmla="*/ 11 w 19"/>
                <a:gd name="T31" fmla="*/ 4 h 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11"/>
                <a:gd name="T50" fmla="*/ 19 w 19"/>
                <a:gd name="T51" fmla="*/ 11 h 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11">
                  <a:moveTo>
                    <a:pt x="11" y="4"/>
                  </a:moveTo>
                  <a:lnTo>
                    <a:pt x="13" y="0"/>
                  </a:lnTo>
                  <a:lnTo>
                    <a:pt x="10" y="1"/>
                  </a:lnTo>
                  <a:lnTo>
                    <a:pt x="5" y="2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3" y="11"/>
                  </a:lnTo>
                  <a:lnTo>
                    <a:pt x="7" y="9"/>
                  </a:lnTo>
                  <a:lnTo>
                    <a:pt x="12" y="8"/>
                  </a:lnTo>
                  <a:lnTo>
                    <a:pt x="16" y="7"/>
                  </a:lnTo>
                  <a:lnTo>
                    <a:pt x="18" y="4"/>
                  </a:lnTo>
                  <a:lnTo>
                    <a:pt x="16" y="7"/>
                  </a:lnTo>
                  <a:lnTo>
                    <a:pt x="19" y="6"/>
                  </a:lnTo>
                  <a:lnTo>
                    <a:pt x="18" y="4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72" name="Freeform 79"/>
            <p:cNvSpPr>
              <a:spLocks/>
            </p:cNvSpPr>
            <p:nvPr/>
          </p:nvSpPr>
          <p:spPr bwMode="auto">
            <a:xfrm>
              <a:off x="3113" y="3222"/>
              <a:ext cx="13" cy="16"/>
            </a:xfrm>
            <a:custGeom>
              <a:avLst/>
              <a:gdLst>
                <a:gd name="T0" fmla="*/ 10 w 13"/>
                <a:gd name="T1" fmla="*/ 0 h 16"/>
                <a:gd name="T2" fmla="*/ 12 w 13"/>
                <a:gd name="T3" fmla="*/ 0 h 16"/>
                <a:gd name="T4" fmla="*/ 6 w 13"/>
                <a:gd name="T5" fmla="*/ 1 h 16"/>
                <a:gd name="T6" fmla="*/ 1 w 13"/>
                <a:gd name="T7" fmla="*/ 5 h 16"/>
                <a:gd name="T8" fmla="*/ 0 w 13"/>
                <a:gd name="T9" fmla="*/ 11 h 16"/>
                <a:gd name="T10" fmla="*/ 0 w 13"/>
                <a:gd name="T11" fmla="*/ 16 h 16"/>
                <a:gd name="T12" fmla="*/ 7 w 13"/>
                <a:gd name="T13" fmla="*/ 16 h 16"/>
                <a:gd name="T14" fmla="*/ 7 w 13"/>
                <a:gd name="T15" fmla="*/ 11 h 16"/>
                <a:gd name="T16" fmla="*/ 8 w 13"/>
                <a:gd name="T17" fmla="*/ 10 h 16"/>
                <a:gd name="T18" fmla="*/ 8 w 13"/>
                <a:gd name="T19" fmla="*/ 9 h 16"/>
                <a:gd name="T20" fmla="*/ 12 w 13"/>
                <a:gd name="T21" fmla="*/ 7 h 16"/>
                <a:gd name="T22" fmla="*/ 13 w 13"/>
                <a:gd name="T23" fmla="*/ 7 h 16"/>
                <a:gd name="T24" fmla="*/ 10 w 13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16"/>
                <a:gd name="T41" fmla="*/ 13 w 13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16">
                  <a:moveTo>
                    <a:pt x="10" y="0"/>
                  </a:moveTo>
                  <a:lnTo>
                    <a:pt x="12" y="0"/>
                  </a:lnTo>
                  <a:lnTo>
                    <a:pt x="6" y="1"/>
                  </a:lnTo>
                  <a:lnTo>
                    <a:pt x="1" y="5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7" y="11"/>
                  </a:lnTo>
                  <a:lnTo>
                    <a:pt x="8" y="10"/>
                  </a:lnTo>
                  <a:lnTo>
                    <a:pt x="8" y="9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73" name="Freeform 80"/>
            <p:cNvSpPr>
              <a:spLocks/>
            </p:cNvSpPr>
            <p:nvPr/>
          </p:nvSpPr>
          <p:spPr bwMode="auto">
            <a:xfrm>
              <a:off x="3123" y="3222"/>
              <a:ext cx="22" cy="14"/>
            </a:xfrm>
            <a:custGeom>
              <a:avLst/>
              <a:gdLst>
                <a:gd name="T0" fmla="*/ 22 w 22"/>
                <a:gd name="T1" fmla="*/ 12 h 14"/>
                <a:gd name="T2" fmla="*/ 22 w 22"/>
                <a:gd name="T3" fmla="*/ 12 h 14"/>
                <a:gd name="T4" fmla="*/ 19 w 22"/>
                <a:gd name="T5" fmla="*/ 6 h 14"/>
                <a:gd name="T6" fmla="*/ 12 w 22"/>
                <a:gd name="T7" fmla="*/ 1 h 14"/>
                <a:gd name="T8" fmla="*/ 6 w 22"/>
                <a:gd name="T9" fmla="*/ 0 h 14"/>
                <a:gd name="T10" fmla="*/ 0 w 22"/>
                <a:gd name="T11" fmla="*/ 0 h 14"/>
                <a:gd name="T12" fmla="*/ 3 w 22"/>
                <a:gd name="T13" fmla="*/ 7 h 14"/>
                <a:gd name="T14" fmla="*/ 6 w 22"/>
                <a:gd name="T15" fmla="*/ 7 h 14"/>
                <a:gd name="T16" fmla="*/ 10 w 22"/>
                <a:gd name="T17" fmla="*/ 9 h 14"/>
                <a:gd name="T18" fmla="*/ 12 w 22"/>
                <a:gd name="T19" fmla="*/ 11 h 14"/>
                <a:gd name="T20" fmla="*/ 15 w 22"/>
                <a:gd name="T21" fmla="*/ 14 h 14"/>
                <a:gd name="T22" fmla="*/ 15 w 22"/>
                <a:gd name="T23" fmla="*/ 14 h 14"/>
                <a:gd name="T24" fmla="*/ 22 w 22"/>
                <a:gd name="T25" fmla="*/ 12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4"/>
                <a:gd name="T41" fmla="*/ 22 w 22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4">
                  <a:moveTo>
                    <a:pt x="22" y="12"/>
                  </a:moveTo>
                  <a:lnTo>
                    <a:pt x="22" y="12"/>
                  </a:lnTo>
                  <a:lnTo>
                    <a:pt x="19" y="6"/>
                  </a:lnTo>
                  <a:lnTo>
                    <a:pt x="12" y="1"/>
                  </a:lnTo>
                  <a:lnTo>
                    <a:pt x="6" y="0"/>
                  </a:lnTo>
                  <a:lnTo>
                    <a:pt x="0" y="0"/>
                  </a:lnTo>
                  <a:lnTo>
                    <a:pt x="3" y="7"/>
                  </a:lnTo>
                  <a:lnTo>
                    <a:pt x="6" y="7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15" y="14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74" name="Freeform 81"/>
            <p:cNvSpPr>
              <a:spLocks/>
            </p:cNvSpPr>
            <p:nvPr/>
          </p:nvSpPr>
          <p:spPr bwMode="auto">
            <a:xfrm>
              <a:off x="3133" y="3234"/>
              <a:ext cx="14" cy="19"/>
            </a:xfrm>
            <a:custGeom>
              <a:avLst/>
              <a:gdLst>
                <a:gd name="T0" fmla="*/ 0 w 14"/>
                <a:gd name="T1" fmla="*/ 19 h 19"/>
                <a:gd name="T2" fmla="*/ 0 w 14"/>
                <a:gd name="T3" fmla="*/ 19 h 19"/>
                <a:gd name="T4" fmla="*/ 7 w 14"/>
                <a:gd name="T5" fmla="*/ 16 h 19"/>
                <a:gd name="T6" fmla="*/ 12 w 14"/>
                <a:gd name="T7" fmla="*/ 12 h 19"/>
                <a:gd name="T8" fmla="*/ 14 w 14"/>
                <a:gd name="T9" fmla="*/ 6 h 19"/>
                <a:gd name="T10" fmla="*/ 12 w 14"/>
                <a:gd name="T11" fmla="*/ 0 h 19"/>
                <a:gd name="T12" fmla="*/ 5 w 14"/>
                <a:gd name="T13" fmla="*/ 2 h 19"/>
                <a:gd name="T14" fmla="*/ 5 w 14"/>
                <a:gd name="T15" fmla="*/ 6 h 19"/>
                <a:gd name="T16" fmla="*/ 5 w 14"/>
                <a:gd name="T17" fmla="*/ 7 h 19"/>
                <a:gd name="T18" fmla="*/ 2 w 14"/>
                <a:gd name="T19" fmla="*/ 9 h 19"/>
                <a:gd name="T20" fmla="*/ 0 w 14"/>
                <a:gd name="T21" fmla="*/ 12 h 19"/>
                <a:gd name="T22" fmla="*/ 0 w 14"/>
                <a:gd name="T23" fmla="*/ 12 h 19"/>
                <a:gd name="T24" fmla="*/ 0 w 14"/>
                <a:gd name="T25" fmla="*/ 19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19"/>
                <a:gd name="T41" fmla="*/ 14 w 14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19">
                  <a:moveTo>
                    <a:pt x="0" y="19"/>
                  </a:moveTo>
                  <a:lnTo>
                    <a:pt x="0" y="19"/>
                  </a:lnTo>
                  <a:lnTo>
                    <a:pt x="7" y="16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5" y="2"/>
                  </a:lnTo>
                  <a:lnTo>
                    <a:pt x="5" y="6"/>
                  </a:lnTo>
                  <a:lnTo>
                    <a:pt x="5" y="7"/>
                  </a:lnTo>
                  <a:lnTo>
                    <a:pt x="2" y="9"/>
                  </a:lnTo>
                  <a:lnTo>
                    <a:pt x="0" y="1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75" name="Freeform 82"/>
            <p:cNvSpPr>
              <a:spLocks/>
            </p:cNvSpPr>
            <p:nvPr/>
          </p:nvSpPr>
          <p:spPr bwMode="auto">
            <a:xfrm>
              <a:off x="3113" y="3233"/>
              <a:ext cx="20" cy="20"/>
            </a:xfrm>
            <a:custGeom>
              <a:avLst/>
              <a:gdLst>
                <a:gd name="T0" fmla="*/ 3 w 20"/>
                <a:gd name="T1" fmla="*/ 9 h 20"/>
                <a:gd name="T2" fmla="*/ 0 w 20"/>
                <a:gd name="T3" fmla="*/ 6 h 20"/>
                <a:gd name="T4" fmla="*/ 2 w 20"/>
                <a:gd name="T5" fmla="*/ 12 h 20"/>
                <a:gd name="T6" fmla="*/ 8 w 20"/>
                <a:gd name="T7" fmla="*/ 17 h 20"/>
                <a:gd name="T8" fmla="*/ 15 w 20"/>
                <a:gd name="T9" fmla="*/ 20 h 20"/>
                <a:gd name="T10" fmla="*/ 20 w 20"/>
                <a:gd name="T11" fmla="*/ 20 h 20"/>
                <a:gd name="T12" fmla="*/ 20 w 20"/>
                <a:gd name="T13" fmla="*/ 13 h 20"/>
                <a:gd name="T14" fmla="*/ 15 w 20"/>
                <a:gd name="T15" fmla="*/ 13 h 20"/>
                <a:gd name="T16" fmla="*/ 13 w 20"/>
                <a:gd name="T17" fmla="*/ 10 h 20"/>
                <a:gd name="T18" fmla="*/ 9 w 20"/>
                <a:gd name="T19" fmla="*/ 7 h 20"/>
                <a:gd name="T20" fmla="*/ 7 w 20"/>
                <a:gd name="T21" fmla="*/ 3 h 20"/>
                <a:gd name="T22" fmla="*/ 3 w 20"/>
                <a:gd name="T23" fmla="*/ 0 h 20"/>
                <a:gd name="T24" fmla="*/ 3 w 20"/>
                <a:gd name="T25" fmla="*/ 9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20"/>
                <a:gd name="T41" fmla="*/ 20 w 20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20">
                  <a:moveTo>
                    <a:pt x="3" y="9"/>
                  </a:moveTo>
                  <a:lnTo>
                    <a:pt x="0" y="6"/>
                  </a:lnTo>
                  <a:lnTo>
                    <a:pt x="2" y="12"/>
                  </a:lnTo>
                  <a:lnTo>
                    <a:pt x="8" y="17"/>
                  </a:lnTo>
                  <a:lnTo>
                    <a:pt x="15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5" y="13"/>
                  </a:lnTo>
                  <a:lnTo>
                    <a:pt x="13" y="10"/>
                  </a:lnTo>
                  <a:lnTo>
                    <a:pt x="9" y="7"/>
                  </a:lnTo>
                  <a:lnTo>
                    <a:pt x="7" y="3"/>
                  </a:lnTo>
                  <a:lnTo>
                    <a:pt x="3" y="0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76" name="Freeform 83"/>
            <p:cNvSpPr>
              <a:spLocks/>
            </p:cNvSpPr>
            <p:nvPr/>
          </p:nvSpPr>
          <p:spPr bwMode="auto">
            <a:xfrm>
              <a:off x="3096" y="3233"/>
              <a:ext cx="20" cy="12"/>
            </a:xfrm>
            <a:custGeom>
              <a:avLst/>
              <a:gdLst>
                <a:gd name="T0" fmla="*/ 10 w 20"/>
                <a:gd name="T1" fmla="*/ 7 h 12"/>
                <a:gd name="T2" fmla="*/ 8 w 20"/>
                <a:gd name="T3" fmla="*/ 12 h 12"/>
                <a:gd name="T4" fmla="*/ 10 w 20"/>
                <a:gd name="T5" fmla="*/ 12 h 12"/>
                <a:gd name="T6" fmla="*/ 15 w 20"/>
                <a:gd name="T7" fmla="*/ 9 h 12"/>
                <a:gd name="T8" fmla="*/ 18 w 20"/>
                <a:gd name="T9" fmla="*/ 8 h 12"/>
                <a:gd name="T10" fmla="*/ 20 w 20"/>
                <a:gd name="T11" fmla="*/ 9 h 12"/>
                <a:gd name="T12" fmla="*/ 20 w 20"/>
                <a:gd name="T13" fmla="*/ 0 h 12"/>
                <a:gd name="T14" fmla="*/ 18 w 20"/>
                <a:gd name="T15" fmla="*/ 1 h 12"/>
                <a:gd name="T16" fmla="*/ 12 w 20"/>
                <a:gd name="T17" fmla="*/ 2 h 12"/>
                <a:gd name="T18" fmla="*/ 8 w 20"/>
                <a:gd name="T19" fmla="*/ 5 h 12"/>
                <a:gd name="T20" fmla="*/ 5 w 20"/>
                <a:gd name="T21" fmla="*/ 5 h 12"/>
                <a:gd name="T22" fmla="*/ 3 w 20"/>
                <a:gd name="T23" fmla="*/ 9 h 12"/>
                <a:gd name="T24" fmla="*/ 5 w 20"/>
                <a:gd name="T25" fmla="*/ 5 h 12"/>
                <a:gd name="T26" fmla="*/ 0 w 20"/>
                <a:gd name="T27" fmla="*/ 6 h 12"/>
                <a:gd name="T28" fmla="*/ 3 w 20"/>
                <a:gd name="T29" fmla="*/ 9 h 12"/>
                <a:gd name="T30" fmla="*/ 10 w 20"/>
                <a:gd name="T31" fmla="*/ 7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2"/>
                <a:gd name="T50" fmla="*/ 20 w 20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2">
                  <a:moveTo>
                    <a:pt x="10" y="7"/>
                  </a:moveTo>
                  <a:lnTo>
                    <a:pt x="8" y="12"/>
                  </a:lnTo>
                  <a:lnTo>
                    <a:pt x="10" y="12"/>
                  </a:lnTo>
                  <a:lnTo>
                    <a:pt x="15" y="9"/>
                  </a:lnTo>
                  <a:lnTo>
                    <a:pt x="18" y="8"/>
                  </a:lnTo>
                  <a:lnTo>
                    <a:pt x="20" y="9"/>
                  </a:lnTo>
                  <a:lnTo>
                    <a:pt x="20" y="0"/>
                  </a:lnTo>
                  <a:lnTo>
                    <a:pt x="18" y="1"/>
                  </a:lnTo>
                  <a:lnTo>
                    <a:pt x="12" y="2"/>
                  </a:lnTo>
                  <a:lnTo>
                    <a:pt x="8" y="5"/>
                  </a:lnTo>
                  <a:lnTo>
                    <a:pt x="5" y="5"/>
                  </a:lnTo>
                  <a:lnTo>
                    <a:pt x="3" y="9"/>
                  </a:lnTo>
                  <a:lnTo>
                    <a:pt x="5" y="5"/>
                  </a:lnTo>
                  <a:lnTo>
                    <a:pt x="0" y="6"/>
                  </a:lnTo>
                  <a:lnTo>
                    <a:pt x="3" y="9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77" name="Line 84"/>
            <p:cNvSpPr>
              <a:spLocks noChangeShapeType="1"/>
            </p:cNvSpPr>
            <p:nvPr/>
          </p:nvSpPr>
          <p:spPr bwMode="auto">
            <a:xfrm>
              <a:off x="3135" y="3157"/>
              <a:ext cx="236" cy="639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78" name="Freeform 85"/>
            <p:cNvSpPr>
              <a:spLocks/>
            </p:cNvSpPr>
            <p:nvPr/>
          </p:nvSpPr>
          <p:spPr bwMode="auto">
            <a:xfrm>
              <a:off x="3279" y="3718"/>
              <a:ext cx="17" cy="3"/>
            </a:xfrm>
            <a:custGeom>
              <a:avLst/>
              <a:gdLst>
                <a:gd name="T0" fmla="*/ 0 w 17"/>
                <a:gd name="T1" fmla="*/ 3 h 3"/>
                <a:gd name="T2" fmla="*/ 17 w 17"/>
                <a:gd name="T3" fmla="*/ 0 h 3"/>
                <a:gd name="T4" fmla="*/ 0 w 17"/>
                <a:gd name="T5" fmla="*/ 3 h 3"/>
                <a:gd name="T6" fmla="*/ 0 60000 65536"/>
                <a:gd name="T7" fmla="*/ 0 60000 65536"/>
                <a:gd name="T8" fmla="*/ 0 60000 65536"/>
                <a:gd name="T9" fmla="*/ 0 w 17"/>
                <a:gd name="T10" fmla="*/ 0 h 3"/>
                <a:gd name="T11" fmla="*/ 17 w 1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3">
                  <a:moveTo>
                    <a:pt x="0" y="3"/>
                  </a:moveTo>
                  <a:lnTo>
                    <a:pt x="17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79" name="Line 86"/>
            <p:cNvSpPr>
              <a:spLocks noChangeShapeType="1"/>
            </p:cNvSpPr>
            <p:nvPr/>
          </p:nvSpPr>
          <p:spPr bwMode="auto">
            <a:xfrm flipV="1">
              <a:off x="3279" y="3718"/>
              <a:ext cx="17" cy="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80" name="Freeform 87"/>
            <p:cNvSpPr>
              <a:spLocks/>
            </p:cNvSpPr>
            <p:nvPr/>
          </p:nvSpPr>
          <p:spPr bwMode="auto">
            <a:xfrm>
              <a:off x="3196" y="3492"/>
              <a:ext cx="13" cy="4"/>
            </a:xfrm>
            <a:custGeom>
              <a:avLst/>
              <a:gdLst>
                <a:gd name="T0" fmla="*/ 0 w 13"/>
                <a:gd name="T1" fmla="*/ 4 h 4"/>
                <a:gd name="T2" fmla="*/ 1 w 13"/>
                <a:gd name="T3" fmla="*/ 4 h 4"/>
                <a:gd name="T4" fmla="*/ 5 w 13"/>
                <a:gd name="T5" fmla="*/ 2 h 4"/>
                <a:gd name="T6" fmla="*/ 9 w 13"/>
                <a:gd name="T7" fmla="*/ 1 h 4"/>
                <a:gd name="T8" fmla="*/ 13 w 13"/>
                <a:gd name="T9" fmla="*/ 0 h 4"/>
                <a:gd name="T10" fmla="*/ 0 w 13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4"/>
                <a:gd name="T20" fmla="*/ 13 w 1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4">
                  <a:moveTo>
                    <a:pt x="0" y="4"/>
                  </a:moveTo>
                  <a:lnTo>
                    <a:pt x="1" y="4"/>
                  </a:lnTo>
                  <a:lnTo>
                    <a:pt x="5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81" name="Freeform 88"/>
            <p:cNvSpPr>
              <a:spLocks/>
            </p:cNvSpPr>
            <p:nvPr/>
          </p:nvSpPr>
          <p:spPr bwMode="auto">
            <a:xfrm>
              <a:off x="3196" y="3492"/>
              <a:ext cx="13" cy="4"/>
            </a:xfrm>
            <a:custGeom>
              <a:avLst/>
              <a:gdLst>
                <a:gd name="T0" fmla="*/ 0 w 13"/>
                <a:gd name="T1" fmla="*/ 4 h 4"/>
                <a:gd name="T2" fmla="*/ 0 w 13"/>
                <a:gd name="T3" fmla="*/ 4 h 4"/>
                <a:gd name="T4" fmla="*/ 1 w 13"/>
                <a:gd name="T5" fmla="*/ 4 h 4"/>
                <a:gd name="T6" fmla="*/ 5 w 13"/>
                <a:gd name="T7" fmla="*/ 2 h 4"/>
                <a:gd name="T8" fmla="*/ 9 w 13"/>
                <a:gd name="T9" fmla="*/ 1 h 4"/>
                <a:gd name="T10" fmla="*/ 13 w 13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4"/>
                <a:gd name="T20" fmla="*/ 13 w 1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4">
                  <a:moveTo>
                    <a:pt x="0" y="4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5" y="2"/>
                  </a:lnTo>
                  <a:lnTo>
                    <a:pt x="9" y="1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82" name="Freeform 89"/>
            <p:cNvSpPr>
              <a:spLocks/>
            </p:cNvSpPr>
            <p:nvPr/>
          </p:nvSpPr>
          <p:spPr bwMode="auto">
            <a:xfrm>
              <a:off x="3102" y="3239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2 w 10"/>
                <a:gd name="T3" fmla="*/ 2 h 2"/>
                <a:gd name="T4" fmla="*/ 5 w 10"/>
                <a:gd name="T5" fmla="*/ 1 h 2"/>
                <a:gd name="T6" fmla="*/ 7 w 10"/>
                <a:gd name="T7" fmla="*/ 1 h 2"/>
                <a:gd name="T8" fmla="*/ 10 w 10"/>
                <a:gd name="T9" fmla="*/ 0 h 2"/>
                <a:gd name="T10" fmla="*/ 0 w 10"/>
                <a:gd name="T11" fmla="*/ 2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2"/>
                <a:gd name="T20" fmla="*/ 10 w 10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2">
                  <a:moveTo>
                    <a:pt x="0" y="2"/>
                  </a:moveTo>
                  <a:lnTo>
                    <a:pt x="2" y="2"/>
                  </a:lnTo>
                  <a:lnTo>
                    <a:pt x="5" y="1"/>
                  </a:lnTo>
                  <a:lnTo>
                    <a:pt x="7" y="1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83" name="Freeform 90"/>
            <p:cNvSpPr>
              <a:spLocks/>
            </p:cNvSpPr>
            <p:nvPr/>
          </p:nvSpPr>
          <p:spPr bwMode="auto">
            <a:xfrm>
              <a:off x="3102" y="3239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0 w 10"/>
                <a:gd name="T3" fmla="*/ 2 h 2"/>
                <a:gd name="T4" fmla="*/ 2 w 10"/>
                <a:gd name="T5" fmla="*/ 2 h 2"/>
                <a:gd name="T6" fmla="*/ 5 w 10"/>
                <a:gd name="T7" fmla="*/ 1 h 2"/>
                <a:gd name="T8" fmla="*/ 7 w 10"/>
                <a:gd name="T9" fmla="*/ 1 h 2"/>
                <a:gd name="T10" fmla="*/ 10 w 10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2"/>
                <a:gd name="T20" fmla="*/ 10 w 10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2">
                  <a:moveTo>
                    <a:pt x="0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5" y="1"/>
                  </a:lnTo>
                  <a:lnTo>
                    <a:pt x="7" y="1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84" name="Line 91"/>
            <p:cNvSpPr>
              <a:spLocks noChangeShapeType="1"/>
            </p:cNvSpPr>
            <p:nvPr/>
          </p:nvSpPr>
          <p:spPr bwMode="auto">
            <a:xfrm flipH="1">
              <a:off x="3114" y="3170"/>
              <a:ext cx="519" cy="102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85" name="Line 92"/>
            <p:cNvSpPr>
              <a:spLocks noChangeShapeType="1"/>
            </p:cNvSpPr>
            <p:nvPr/>
          </p:nvSpPr>
          <p:spPr bwMode="auto">
            <a:xfrm flipH="1">
              <a:off x="3126" y="3202"/>
              <a:ext cx="519" cy="101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86" name="Line 93"/>
            <p:cNvSpPr>
              <a:spLocks noChangeShapeType="1"/>
            </p:cNvSpPr>
            <p:nvPr/>
          </p:nvSpPr>
          <p:spPr bwMode="auto">
            <a:xfrm flipH="1">
              <a:off x="3138" y="3234"/>
              <a:ext cx="519" cy="102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87" name="Line 94"/>
            <p:cNvSpPr>
              <a:spLocks noChangeShapeType="1"/>
            </p:cNvSpPr>
            <p:nvPr/>
          </p:nvSpPr>
          <p:spPr bwMode="auto">
            <a:xfrm flipH="1">
              <a:off x="3149" y="3265"/>
              <a:ext cx="519" cy="10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88" name="Line 95"/>
            <p:cNvSpPr>
              <a:spLocks noChangeShapeType="1"/>
            </p:cNvSpPr>
            <p:nvPr/>
          </p:nvSpPr>
          <p:spPr bwMode="auto">
            <a:xfrm flipH="1">
              <a:off x="3161" y="3297"/>
              <a:ext cx="519" cy="102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89" name="Line 96"/>
            <p:cNvSpPr>
              <a:spLocks noChangeShapeType="1"/>
            </p:cNvSpPr>
            <p:nvPr/>
          </p:nvSpPr>
          <p:spPr bwMode="auto">
            <a:xfrm flipH="1">
              <a:off x="3173" y="3329"/>
              <a:ext cx="519" cy="10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90" name="Line 97"/>
            <p:cNvSpPr>
              <a:spLocks noChangeShapeType="1"/>
            </p:cNvSpPr>
            <p:nvPr/>
          </p:nvSpPr>
          <p:spPr bwMode="auto">
            <a:xfrm flipH="1">
              <a:off x="3184" y="3361"/>
              <a:ext cx="520" cy="10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91" name="Line 98"/>
            <p:cNvSpPr>
              <a:spLocks noChangeShapeType="1"/>
            </p:cNvSpPr>
            <p:nvPr/>
          </p:nvSpPr>
          <p:spPr bwMode="auto">
            <a:xfrm flipH="1">
              <a:off x="3236" y="3394"/>
              <a:ext cx="479" cy="9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92" name="Line 99"/>
            <p:cNvSpPr>
              <a:spLocks noChangeShapeType="1"/>
            </p:cNvSpPr>
            <p:nvPr/>
          </p:nvSpPr>
          <p:spPr bwMode="auto">
            <a:xfrm flipH="1">
              <a:off x="3208" y="3425"/>
              <a:ext cx="519" cy="10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93" name="Line 100"/>
            <p:cNvSpPr>
              <a:spLocks noChangeShapeType="1"/>
            </p:cNvSpPr>
            <p:nvPr/>
          </p:nvSpPr>
          <p:spPr bwMode="auto">
            <a:xfrm flipH="1">
              <a:off x="3220" y="3457"/>
              <a:ext cx="519" cy="10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94" name="Line 101"/>
            <p:cNvSpPr>
              <a:spLocks noChangeShapeType="1"/>
            </p:cNvSpPr>
            <p:nvPr/>
          </p:nvSpPr>
          <p:spPr bwMode="auto">
            <a:xfrm flipH="1">
              <a:off x="3231" y="3490"/>
              <a:ext cx="519" cy="102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95" name="Line 102"/>
            <p:cNvSpPr>
              <a:spLocks noChangeShapeType="1"/>
            </p:cNvSpPr>
            <p:nvPr/>
          </p:nvSpPr>
          <p:spPr bwMode="auto">
            <a:xfrm flipH="1">
              <a:off x="3243" y="3521"/>
              <a:ext cx="519" cy="102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96" name="Line 103"/>
            <p:cNvSpPr>
              <a:spLocks noChangeShapeType="1"/>
            </p:cNvSpPr>
            <p:nvPr/>
          </p:nvSpPr>
          <p:spPr bwMode="auto">
            <a:xfrm flipH="1">
              <a:off x="3256" y="3553"/>
              <a:ext cx="518" cy="10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97" name="Line 104"/>
            <p:cNvSpPr>
              <a:spLocks noChangeShapeType="1"/>
            </p:cNvSpPr>
            <p:nvPr/>
          </p:nvSpPr>
          <p:spPr bwMode="auto">
            <a:xfrm flipH="1">
              <a:off x="3268" y="3586"/>
              <a:ext cx="518" cy="102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98" name="Line 105"/>
            <p:cNvSpPr>
              <a:spLocks noChangeShapeType="1"/>
            </p:cNvSpPr>
            <p:nvPr/>
          </p:nvSpPr>
          <p:spPr bwMode="auto">
            <a:xfrm flipV="1">
              <a:off x="3316" y="3617"/>
              <a:ext cx="483" cy="95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899" name="Line 106"/>
            <p:cNvSpPr>
              <a:spLocks noChangeShapeType="1"/>
            </p:cNvSpPr>
            <p:nvPr/>
          </p:nvSpPr>
          <p:spPr bwMode="auto">
            <a:xfrm flipH="1">
              <a:off x="3291" y="3649"/>
              <a:ext cx="519" cy="10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00" name="Line 107"/>
            <p:cNvSpPr>
              <a:spLocks noChangeShapeType="1"/>
            </p:cNvSpPr>
            <p:nvPr/>
          </p:nvSpPr>
          <p:spPr bwMode="auto">
            <a:xfrm flipH="1">
              <a:off x="3303" y="3682"/>
              <a:ext cx="519" cy="102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01" name="Line 108"/>
            <p:cNvSpPr>
              <a:spLocks noChangeShapeType="1"/>
            </p:cNvSpPr>
            <p:nvPr/>
          </p:nvSpPr>
          <p:spPr bwMode="auto">
            <a:xfrm flipH="1">
              <a:off x="3145" y="3138"/>
              <a:ext cx="477" cy="94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02" name="Freeform 109"/>
            <p:cNvSpPr>
              <a:spLocks/>
            </p:cNvSpPr>
            <p:nvPr/>
          </p:nvSpPr>
          <p:spPr bwMode="auto">
            <a:xfrm>
              <a:off x="3446" y="2869"/>
              <a:ext cx="537" cy="439"/>
            </a:xfrm>
            <a:custGeom>
              <a:avLst/>
              <a:gdLst>
                <a:gd name="T0" fmla="*/ 0 w 537"/>
                <a:gd name="T1" fmla="*/ 439 h 439"/>
                <a:gd name="T2" fmla="*/ 33 w 537"/>
                <a:gd name="T3" fmla="*/ 406 h 439"/>
                <a:gd name="T4" fmla="*/ 63 w 537"/>
                <a:gd name="T5" fmla="*/ 376 h 439"/>
                <a:gd name="T6" fmla="*/ 92 w 537"/>
                <a:gd name="T7" fmla="*/ 346 h 439"/>
                <a:gd name="T8" fmla="*/ 120 w 537"/>
                <a:gd name="T9" fmla="*/ 319 h 439"/>
                <a:gd name="T10" fmla="*/ 146 w 537"/>
                <a:gd name="T11" fmla="*/ 295 h 439"/>
                <a:gd name="T12" fmla="*/ 171 w 537"/>
                <a:gd name="T13" fmla="*/ 272 h 439"/>
                <a:gd name="T14" fmla="*/ 193 w 537"/>
                <a:gd name="T15" fmla="*/ 252 h 439"/>
                <a:gd name="T16" fmla="*/ 213 w 537"/>
                <a:gd name="T17" fmla="*/ 234 h 439"/>
                <a:gd name="T18" fmla="*/ 232 w 537"/>
                <a:gd name="T19" fmla="*/ 217 h 439"/>
                <a:gd name="T20" fmla="*/ 249 w 537"/>
                <a:gd name="T21" fmla="*/ 203 h 439"/>
                <a:gd name="T22" fmla="*/ 263 w 537"/>
                <a:gd name="T23" fmla="*/ 190 h 439"/>
                <a:gd name="T24" fmla="*/ 276 w 537"/>
                <a:gd name="T25" fmla="*/ 180 h 439"/>
                <a:gd name="T26" fmla="*/ 288 w 537"/>
                <a:gd name="T27" fmla="*/ 170 h 439"/>
                <a:gd name="T28" fmla="*/ 296 w 537"/>
                <a:gd name="T29" fmla="*/ 163 h 439"/>
                <a:gd name="T30" fmla="*/ 302 w 537"/>
                <a:gd name="T31" fmla="*/ 159 h 439"/>
                <a:gd name="T32" fmla="*/ 307 w 537"/>
                <a:gd name="T33" fmla="*/ 155 h 439"/>
                <a:gd name="T34" fmla="*/ 310 w 537"/>
                <a:gd name="T35" fmla="*/ 153 h 439"/>
                <a:gd name="T36" fmla="*/ 317 w 537"/>
                <a:gd name="T37" fmla="*/ 146 h 439"/>
                <a:gd name="T38" fmla="*/ 328 w 537"/>
                <a:gd name="T39" fmla="*/ 138 h 439"/>
                <a:gd name="T40" fmla="*/ 337 w 537"/>
                <a:gd name="T41" fmla="*/ 129 h 439"/>
                <a:gd name="T42" fmla="*/ 383 w 537"/>
                <a:gd name="T43" fmla="*/ 94 h 439"/>
                <a:gd name="T44" fmla="*/ 418 w 537"/>
                <a:gd name="T45" fmla="*/ 66 h 439"/>
                <a:gd name="T46" fmla="*/ 446 w 537"/>
                <a:gd name="T47" fmla="*/ 46 h 439"/>
                <a:gd name="T48" fmla="*/ 466 w 537"/>
                <a:gd name="T49" fmla="*/ 32 h 439"/>
                <a:gd name="T50" fmla="*/ 480 w 537"/>
                <a:gd name="T51" fmla="*/ 23 h 439"/>
                <a:gd name="T52" fmla="*/ 490 w 537"/>
                <a:gd name="T53" fmla="*/ 18 h 439"/>
                <a:gd name="T54" fmla="*/ 496 w 537"/>
                <a:gd name="T55" fmla="*/ 17 h 439"/>
                <a:gd name="T56" fmla="*/ 500 w 537"/>
                <a:gd name="T57" fmla="*/ 19 h 439"/>
                <a:gd name="T58" fmla="*/ 524 w 537"/>
                <a:gd name="T59" fmla="*/ 0 h 439"/>
                <a:gd name="T60" fmla="*/ 537 w 537"/>
                <a:gd name="T61" fmla="*/ 16 h 439"/>
                <a:gd name="T62" fmla="*/ 513 w 537"/>
                <a:gd name="T63" fmla="*/ 34 h 439"/>
                <a:gd name="T64" fmla="*/ 514 w 537"/>
                <a:gd name="T65" fmla="*/ 39 h 439"/>
                <a:gd name="T66" fmla="*/ 511 w 537"/>
                <a:gd name="T67" fmla="*/ 45 h 439"/>
                <a:gd name="T68" fmla="*/ 504 w 537"/>
                <a:gd name="T69" fmla="*/ 53 h 439"/>
                <a:gd name="T70" fmla="*/ 492 w 537"/>
                <a:gd name="T71" fmla="*/ 64 h 439"/>
                <a:gd name="T72" fmla="*/ 473 w 537"/>
                <a:gd name="T73" fmla="*/ 80 h 439"/>
                <a:gd name="T74" fmla="*/ 446 w 537"/>
                <a:gd name="T75" fmla="*/ 102 h 439"/>
                <a:gd name="T76" fmla="*/ 412 w 537"/>
                <a:gd name="T77" fmla="*/ 131 h 439"/>
                <a:gd name="T78" fmla="*/ 369 w 537"/>
                <a:gd name="T79" fmla="*/ 168 h 439"/>
                <a:gd name="T80" fmla="*/ 360 w 537"/>
                <a:gd name="T81" fmla="*/ 176 h 439"/>
                <a:gd name="T82" fmla="*/ 349 w 537"/>
                <a:gd name="T83" fmla="*/ 183 h 439"/>
                <a:gd name="T84" fmla="*/ 341 w 537"/>
                <a:gd name="T85" fmla="*/ 190 h 439"/>
                <a:gd name="T86" fmla="*/ 337 w 537"/>
                <a:gd name="T87" fmla="*/ 193 h 439"/>
                <a:gd name="T88" fmla="*/ 333 w 537"/>
                <a:gd name="T89" fmla="*/ 196 h 439"/>
                <a:gd name="T90" fmla="*/ 327 w 537"/>
                <a:gd name="T91" fmla="*/ 202 h 439"/>
                <a:gd name="T92" fmla="*/ 317 w 537"/>
                <a:gd name="T93" fmla="*/ 209 h 439"/>
                <a:gd name="T94" fmla="*/ 306 w 537"/>
                <a:gd name="T95" fmla="*/ 218 h 439"/>
                <a:gd name="T96" fmla="*/ 292 w 537"/>
                <a:gd name="T97" fmla="*/ 230 h 439"/>
                <a:gd name="T98" fmla="*/ 276 w 537"/>
                <a:gd name="T99" fmla="*/ 242 h 439"/>
                <a:gd name="T100" fmla="*/ 258 w 537"/>
                <a:gd name="T101" fmla="*/ 257 h 439"/>
                <a:gd name="T102" fmla="*/ 238 w 537"/>
                <a:gd name="T103" fmla="*/ 272 h 439"/>
                <a:gd name="T104" fmla="*/ 214 w 537"/>
                <a:gd name="T105" fmla="*/ 289 h 439"/>
                <a:gd name="T106" fmla="*/ 190 w 537"/>
                <a:gd name="T107" fmla="*/ 308 h 439"/>
                <a:gd name="T108" fmla="*/ 163 w 537"/>
                <a:gd name="T109" fmla="*/ 328 h 439"/>
                <a:gd name="T110" fmla="*/ 135 w 537"/>
                <a:gd name="T111" fmla="*/ 347 h 439"/>
                <a:gd name="T112" fmla="*/ 104 w 537"/>
                <a:gd name="T113" fmla="*/ 369 h 439"/>
                <a:gd name="T114" fmla="*/ 71 w 537"/>
                <a:gd name="T115" fmla="*/ 392 h 439"/>
                <a:gd name="T116" fmla="*/ 36 w 537"/>
                <a:gd name="T117" fmla="*/ 414 h 439"/>
                <a:gd name="T118" fmla="*/ 0 w 537"/>
                <a:gd name="T119" fmla="*/ 439 h 43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37"/>
                <a:gd name="T181" fmla="*/ 0 h 439"/>
                <a:gd name="T182" fmla="*/ 537 w 537"/>
                <a:gd name="T183" fmla="*/ 439 h 43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37" h="439">
                  <a:moveTo>
                    <a:pt x="0" y="439"/>
                  </a:moveTo>
                  <a:lnTo>
                    <a:pt x="33" y="406"/>
                  </a:lnTo>
                  <a:lnTo>
                    <a:pt x="63" y="376"/>
                  </a:lnTo>
                  <a:lnTo>
                    <a:pt x="92" y="346"/>
                  </a:lnTo>
                  <a:lnTo>
                    <a:pt x="120" y="319"/>
                  </a:lnTo>
                  <a:lnTo>
                    <a:pt x="146" y="295"/>
                  </a:lnTo>
                  <a:lnTo>
                    <a:pt x="171" y="272"/>
                  </a:lnTo>
                  <a:lnTo>
                    <a:pt x="193" y="252"/>
                  </a:lnTo>
                  <a:lnTo>
                    <a:pt x="213" y="234"/>
                  </a:lnTo>
                  <a:lnTo>
                    <a:pt x="232" y="217"/>
                  </a:lnTo>
                  <a:lnTo>
                    <a:pt x="249" y="203"/>
                  </a:lnTo>
                  <a:lnTo>
                    <a:pt x="263" y="190"/>
                  </a:lnTo>
                  <a:lnTo>
                    <a:pt x="276" y="180"/>
                  </a:lnTo>
                  <a:lnTo>
                    <a:pt x="288" y="170"/>
                  </a:lnTo>
                  <a:lnTo>
                    <a:pt x="296" y="163"/>
                  </a:lnTo>
                  <a:lnTo>
                    <a:pt x="302" y="159"/>
                  </a:lnTo>
                  <a:lnTo>
                    <a:pt x="307" y="155"/>
                  </a:lnTo>
                  <a:lnTo>
                    <a:pt x="310" y="153"/>
                  </a:lnTo>
                  <a:lnTo>
                    <a:pt x="317" y="146"/>
                  </a:lnTo>
                  <a:lnTo>
                    <a:pt x="328" y="138"/>
                  </a:lnTo>
                  <a:lnTo>
                    <a:pt x="337" y="129"/>
                  </a:lnTo>
                  <a:lnTo>
                    <a:pt x="383" y="94"/>
                  </a:lnTo>
                  <a:lnTo>
                    <a:pt x="418" y="66"/>
                  </a:lnTo>
                  <a:lnTo>
                    <a:pt x="446" y="46"/>
                  </a:lnTo>
                  <a:lnTo>
                    <a:pt x="466" y="32"/>
                  </a:lnTo>
                  <a:lnTo>
                    <a:pt x="480" y="23"/>
                  </a:lnTo>
                  <a:lnTo>
                    <a:pt x="490" y="18"/>
                  </a:lnTo>
                  <a:lnTo>
                    <a:pt x="496" y="17"/>
                  </a:lnTo>
                  <a:lnTo>
                    <a:pt x="500" y="19"/>
                  </a:lnTo>
                  <a:lnTo>
                    <a:pt x="524" y="0"/>
                  </a:lnTo>
                  <a:lnTo>
                    <a:pt x="537" y="16"/>
                  </a:lnTo>
                  <a:lnTo>
                    <a:pt x="513" y="34"/>
                  </a:lnTo>
                  <a:lnTo>
                    <a:pt x="514" y="39"/>
                  </a:lnTo>
                  <a:lnTo>
                    <a:pt x="511" y="45"/>
                  </a:lnTo>
                  <a:lnTo>
                    <a:pt x="504" y="53"/>
                  </a:lnTo>
                  <a:lnTo>
                    <a:pt x="492" y="64"/>
                  </a:lnTo>
                  <a:lnTo>
                    <a:pt x="473" y="80"/>
                  </a:lnTo>
                  <a:lnTo>
                    <a:pt x="446" y="102"/>
                  </a:lnTo>
                  <a:lnTo>
                    <a:pt x="412" y="131"/>
                  </a:lnTo>
                  <a:lnTo>
                    <a:pt x="369" y="168"/>
                  </a:lnTo>
                  <a:lnTo>
                    <a:pt x="360" y="176"/>
                  </a:lnTo>
                  <a:lnTo>
                    <a:pt x="349" y="183"/>
                  </a:lnTo>
                  <a:lnTo>
                    <a:pt x="341" y="190"/>
                  </a:lnTo>
                  <a:lnTo>
                    <a:pt x="337" y="193"/>
                  </a:lnTo>
                  <a:lnTo>
                    <a:pt x="333" y="196"/>
                  </a:lnTo>
                  <a:lnTo>
                    <a:pt x="327" y="202"/>
                  </a:lnTo>
                  <a:lnTo>
                    <a:pt x="317" y="209"/>
                  </a:lnTo>
                  <a:lnTo>
                    <a:pt x="306" y="218"/>
                  </a:lnTo>
                  <a:lnTo>
                    <a:pt x="292" y="230"/>
                  </a:lnTo>
                  <a:lnTo>
                    <a:pt x="276" y="242"/>
                  </a:lnTo>
                  <a:lnTo>
                    <a:pt x="258" y="257"/>
                  </a:lnTo>
                  <a:lnTo>
                    <a:pt x="238" y="272"/>
                  </a:lnTo>
                  <a:lnTo>
                    <a:pt x="214" y="289"/>
                  </a:lnTo>
                  <a:lnTo>
                    <a:pt x="190" y="308"/>
                  </a:lnTo>
                  <a:lnTo>
                    <a:pt x="163" y="328"/>
                  </a:lnTo>
                  <a:lnTo>
                    <a:pt x="135" y="347"/>
                  </a:lnTo>
                  <a:lnTo>
                    <a:pt x="104" y="369"/>
                  </a:lnTo>
                  <a:lnTo>
                    <a:pt x="71" y="392"/>
                  </a:lnTo>
                  <a:lnTo>
                    <a:pt x="36" y="414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ED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03" name="Freeform 110"/>
            <p:cNvSpPr>
              <a:spLocks/>
            </p:cNvSpPr>
            <p:nvPr/>
          </p:nvSpPr>
          <p:spPr bwMode="auto">
            <a:xfrm>
              <a:off x="3442" y="3019"/>
              <a:ext cx="316" cy="292"/>
            </a:xfrm>
            <a:custGeom>
              <a:avLst/>
              <a:gdLst>
                <a:gd name="T0" fmla="*/ 307 w 316"/>
                <a:gd name="T1" fmla="*/ 2 h 292"/>
                <a:gd name="T2" fmla="*/ 307 w 316"/>
                <a:gd name="T3" fmla="*/ 2 h 292"/>
                <a:gd name="T4" fmla="*/ 303 w 316"/>
                <a:gd name="T5" fmla="*/ 5 h 292"/>
                <a:gd name="T6" fmla="*/ 297 w 316"/>
                <a:gd name="T7" fmla="*/ 10 h 292"/>
                <a:gd name="T8" fmla="*/ 289 w 316"/>
                <a:gd name="T9" fmla="*/ 17 h 292"/>
                <a:gd name="T10" fmla="*/ 277 w 316"/>
                <a:gd name="T11" fmla="*/ 26 h 292"/>
                <a:gd name="T12" fmla="*/ 264 w 316"/>
                <a:gd name="T13" fmla="*/ 37 h 292"/>
                <a:gd name="T14" fmla="*/ 250 w 316"/>
                <a:gd name="T15" fmla="*/ 50 h 292"/>
                <a:gd name="T16" fmla="*/ 232 w 316"/>
                <a:gd name="T17" fmla="*/ 64 h 292"/>
                <a:gd name="T18" fmla="*/ 214 w 316"/>
                <a:gd name="T19" fmla="*/ 80 h 292"/>
                <a:gd name="T20" fmla="*/ 194 w 316"/>
                <a:gd name="T21" fmla="*/ 99 h 292"/>
                <a:gd name="T22" fmla="*/ 171 w 316"/>
                <a:gd name="T23" fmla="*/ 119 h 292"/>
                <a:gd name="T24" fmla="*/ 147 w 316"/>
                <a:gd name="T25" fmla="*/ 141 h 292"/>
                <a:gd name="T26" fmla="*/ 121 w 316"/>
                <a:gd name="T27" fmla="*/ 166 h 292"/>
                <a:gd name="T28" fmla="*/ 93 w 316"/>
                <a:gd name="T29" fmla="*/ 193 h 292"/>
                <a:gd name="T30" fmla="*/ 64 w 316"/>
                <a:gd name="T31" fmla="*/ 222 h 292"/>
                <a:gd name="T32" fmla="*/ 33 w 316"/>
                <a:gd name="T33" fmla="*/ 253 h 292"/>
                <a:gd name="T34" fmla="*/ 0 w 316"/>
                <a:gd name="T35" fmla="*/ 285 h 292"/>
                <a:gd name="T36" fmla="*/ 7 w 316"/>
                <a:gd name="T37" fmla="*/ 292 h 292"/>
                <a:gd name="T38" fmla="*/ 40 w 316"/>
                <a:gd name="T39" fmla="*/ 260 h 292"/>
                <a:gd name="T40" fmla="*/ 71 w 316"/>
                <a:gd name="T41" fmla="*/ 229 h 292"/>
                <a:gd name="T42" fmla="*/ 100 w 316"/>
                <a:gd name="T43" fmla="*/ 200 h 292"/>
                <a:gd name="T44" fmla="*/ 128 w 316"/>
                <a:gd name="T45" fmla="*/ 173 h 292"/>
                <a:gd name="T46" fmla="*/ 154 w 316"/>
                <a:gd name="T47" fmla="*/ 148 h 292"/>
                <a:gd name="T48" fmla="*/ 178 w 316"/>
                <a:gd name="T49" fmla="*/ 126 h 292"/>
                <a:gd name="T50" fmla="*/ 201 w 316"/>
                <a:gd name="T51" fmla="*/ 106 h 292"/>
                <a:gd name="T52" fmla="*/ 221 w 316"/>
                <a:gd name="T53" fmla="*/ 87 h 292"/>
                <a:gd name="T54" fmla="*/ 239 w 316"/>
                <a:gd name="T55" fmla="*/ 71 h 292"/>
                <a:gd name="T56" fmla="*/ 257 w 316"/>
                <a:gd name="T57" fmla="*/ 57 h 292"/>
                <a:gd name="T58" fmla="*/ 271 w 316"/>
                <a:gd name="T59" fmla="*/ 44 h 292"/>
                <a:gd name="T60" fmla="*/ 284 w 316"/>
                <a:gd name="T61" fmla="*/ 33 h 292"/>
                <a:gd name="T62" fmla="*/ 296 w 316"/>
                <a:gd name="T63" fmla="*/ 24 h 292"/>
                <a:gd name="T64" fmla="*/ 304 w 316"/>
                <a:gd name="T65" fmla="*/ 17 h 292"/>
                <a:gd name="T66" fmla="*/ 310 w 316"/>
                <a:gd name="T67" fmla="*/ 12 h 292"/>
                <a:gd name="T68" fmla="*/ 314 w 316"/>
                <a:gd name="T69" fmla="*/ 9 h 292"/>
                <a:gd name="T70" fmla="*/ 314 w 316"/>
                <a:gd name="T71" fmla="*/ 9 h 292"/>
                <a:gd name="T72" fmla="*/ 314 w 316"/>
                <a:gd name="T73" fmla="*/ 9 h 292"/>
                <a:gd name="T74" fmla="*/ 316 w 316"/>
                <a:gd name="T75" fmla="*/ 5 h 292"/>
                <a:gd name="T76" fmla="*/ 314 w 316"/>
                <a:gd name="T77" fmla="*/ 2 h 292"/>
                <a:gd name="T78" fmla="*/ 311 w 316"/>
                <a:gd name="T79" fmla="*/ 0 h 292"/>
                <a:gd name="T80" fmla="*/ 307 w 316"/>
                <a:gd name="T81" fmla="*/ 2 h 2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6"/>
                <a:gd name="T124" fmla="*/ 0 h 292"/>
                <a:gd name="T125" fmla="*/ 316 w 316"/>
                <a:gd name="T126" fmla="*/ 292 h 2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6" h="292">
                  <a:moveTo>
                    <a:pt x="307" y="2"/>
                  </a:moveTo>
                  <a:lnTo>
                    <a:pt x="307" y="2"/>
                  </a:lnTo>
                  <a:lnTo>
                    <a:pt x="303" y="5"/>
                  </a:lnTo>
                  <a:lnTo>
                    <a:pt x="297" y="10"/>
                  </a:lnTo>
                  <a:lnTo>
                    <a:pt x="289" y="17"/>
                  </a:lnTo>
                  <a:lnTo>
                    <a:pt x="277" y="26"/>
                  </a:lnTo>
                  <a:lnTo>
                    <a:pt x="264" y="37"/>
                  </a:lnTo>
                  <a:lnTo>
                    <a:pt x="250" y="50"/>
                  </a:lnTo>
                  <a:lnTo>
                    <a:pt x="232" y="64"/>
                  </a:lnTo>
                  <a:lnTo>
                    <a:pt x="214" y="80"/>
                  </a:lnTo>
                  <a:lnTo>
                    <a:pt x="194" y="99"/>
                  </a:lnTo>
                  <a:lnTo>
                    <a:pt x="171" y="119"/>
                  </a:lnTo>
                  <a:lnTo>
                    <a:pt x="147" y="141"/>
                  </a:lnTo>
                  <a:lnTo>
                    <a:pt x="121" y="166"/>
                  </a:lnTo>
                  <a:lnTo>
                    <a:pt x="93" y="193"/>
                  </a:lnTo>
                  <a:lnTo>
                    <a:pt x="64" y="222"/>
                  </a:lnTo>
                  <a:lnTo>
                    <a:pt x="33" y="253"/>
                  </a:lnTo>
                  <a:lnTo>
                    <a:pt x="0" y="285"/>
                  </a:lnTo>
                  <a:lnTo>
                    <a:pt x="7" y="292"/>
                  </a:lnTo>
                  <a:lnTo>
                    <a:pt x="40" y="260"/>
                  </a:lnTo>
                  <a:lnTo>
                    <a:pt x="71" y="229"/>
                  </a:lnTo>
                  <a:lnTo>
                    <a:pt x="100" y="200"/>
                  </a:lnTo>
                  <a:lnTo>
                    <a:pt x="128" y="173"/>
                  </a:lnTo>
                  <a:lnTo>
                    <a:pt x="154" y="148"/>
                  </a:lnTo>
                  <a:lnTo>
                    <a:pt x="178" y="126"/>
                  </a:lnTo>
                  <a:lnTo>
                    <a:pt x="201" y="106"/>
                  </a:lnTo>
                  <a:lnTo>
                    <a:pt x="221" y="87"/>
                  </a:lnTo>
                  <a:lnTo>
                    <a:pt x="239" y="71"/>
                  </a:lnTo>
                  <a:lnTo>
                    <a:pt x="257" y="57"/>
                  </a:lnTo>
                  <a:lnTo>
                    <a:pt x="271" y="44"/>
                  </a:lnTo>
                  <a:lnTo>
                    <a:pt x="284" y="33"/>
                  </a:lnTo>
                  <a:lnTo>
                    <a:pt x="296" y="24"/>
                  </a:lnTo>
                  <a:lnTo>
                    <a:pt x="304" y="17"/>
                  </a:lnTo>
                  <a:lnTo>
                    <a:pt x="310" y="12"/>
                  </a:lnTo>
                  <a:lnTo>
                    <a:pt x="314" y="9"/>
                  </a:lnTo>
                  <a:lnTo>
                    <a:pt x="316" y="5"/>
                  </a:lnTo>
                  <a:lnTo>
                    <a:pt x="314" y="2"/>
                  </a:lnTo>
                  <a:lnTo>
                    <a:pt x="311" y="0"/>
                  </a:lnTo>
                  <a:lnTo>
                    <a:pt x="307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04" name="Freeform 111"/>
            <p:cNvSpPr>
              <a:spLocks/>
            </p:cNvSpPr>
            <p:nvPr/>
          </p:nvSpPr>
          <p:spPr bwMode="auto">
            <a:xfrm>
              <a:off x="3749" y="2994"/>
              <a:ext cx="39" cy="34"/>
            </a:xfrm>
            <a:custGeom>
              <a:avLst/>
              <a:gdLst>
                <a:gd name="T0" fmla="*/ 31 w 39"/>
                <a:gd name="T1" fmla="*/ 1 h 34"/>
                <a:gd name="T2" fmla="*/ 31 w 39"/>
                <a:gd name="T3" fmla="*/ 1 h 34"/>
                <a:gd name="T4" fmla="*/ 21 w 39"/>
                <a:gd name="T5" fmla="*/ 9 h 34"/>
                <a:gd name="T6" fmla="*/ 11 w 39"/>
                <a:gd name="T7" fmla="*/ 17 h 34"/>
                <a:gd name="T8" fmla="*/ 4 w 39"/>
                <a:gd name="T9" fmla="*/ 24 h 34"/>
                <a:gd name="T10" fmla="*/ 0 w 39"/>
                <a:gd name="T11" fmla="*/ 27 h 34"/>
                <a:gd name="T12" fmla="*/ 7 w 39"/>
                <a:gd name="T13" fmla="*/ 34 h 34"/>
                <a:gd name="T14" fmla="*/ 11 w 39"/>
                <a:gd name="T15" fmla="*/ 31 h 34"/>
                <a:gd name="T16" fmla="*/ 18 w 39"/>
                <a:gd name="T17" fmla="*/ 24 h 34"/>
                <a:gd name="T18" fmla="*/ 28 w 39"/>
                <a:gd name="T19" fmla="*/ 16 h 34"/>
                <a:gd name="T20" fmla="*/ 38 w 39"/>
                <a:gd name="T21" fmla="*/ 8 h 34"/>
                <a:gd name="T22" fmla="*/ 38 w 39"/>
                <a:gd name="T23" fmla="*/ 8 h 34"/>
                <a:gd name="T24" fmla="*/ 38 w 39"/>
                <a:gd name="T25" fmla="*/ 8 h 34"/>
                <a:gd name="T26" fmla="*/ 39 w 39"/>
                <a:gd name="T27" fmla="*/ 4 h 34"/>
                <a:gd name="T28" fmla="*/ 38 w 39"/>
                <a:gd name="T29" fmla="*/ 1 h 34"/>
                <a:gd name="T30" fmla="*/ 34 w 39"/>
                <a:gd name="T31" fmla="*/ 0 h 34"/>
                <a:gd name="T32" fmla="*/ 31 w 39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4"/>
                <a:gd name="T53" fmla="*/ 39 w 39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4">
                  <a:moveTo>
                    <a:pt x="31" y="1"/>
                  </a:moveTo>
                  <a:lnTo>
                    <a:pt x="31" y="1"/>
                  </a:lnTo>
                  <a:lnTo>
                    <a:pt x="21" y="9"/>
                  </a:lnTo>
                  <a:lnTo>
                    <a:pt x="11" y="17"/>
                  </a:lnTo>
                  <a:lnTo>
                    <a:pt x="4" y="24"/>
                  </a:lnTo>
                  <a:lnTo>
                    <a:pt x="0" y="27"/>
                  </a:lnTo>
                  <a:lnTo>
                    <a:pt x="7" y="34"/>
                  </a:lnTo>
                  <a:lnTo>
                    <a:pt x="11" y="31"/>
                  </a:lnTo>
                  <a:lnTo>
                    <a:pt x="18" y="24"/>
                  </a:lnTo>
                  <a:lnTo>
                    <a:pt x="28" y="16"/>
                  </a:lnTo>
                  <a:lnTo>
                    <a:pt x="38" y="8"/>
                  </a:lnTo>
                  <a:lnTo>
                    <a:pt x="39" y="4"/>
                  </a:lnTo>
                  <a:lnTo>
                    <a:pt x="38" y="1"/>
                  </a:lnTo>
                  <a:lnTo>
                    <a:pt x="34" y="0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05" name="Freeform 112"/>
            <p:cNvSpPr>
              <a:spLocks/>
            </p:cNvSpPr>
            <p:nvPr/>
          </p:nvSpPr>
          <p:spPr bwMode="auto">
            <a:xfrm>
              <a:off x="3780" y="2881"/>
              <a:ext cx="171" cy="121"/>
            </a:xfrm>
            <a:custGeom>
              <a:avLst/>
              <a:gdLst>
                <a:gd name="T0" fmla="*/ 163 w 171"/>
                <a:gd name="T1" fmla="*/ 4 h 121"/>
                <a:gd name="T2" fmla="*/ 170 w 171"/>
                <a:gd name="T3" fmla="*/ 4 h 121"/>
                <a:gd name="T4" fmla="*/ 162 w 171"/>
                <a:gd name="T5" fmla="*/ 0 h 121"/>
                <a:gd name="T6" fmla="*/ 154 w 171"/>
                <a:gd name="T7" fmla="*/ 1 h 121"/>
                <a:gd name="T8" fmla="*/ 144 w 171"/>
                <a:gd name="T9" fmla="*/ 6 h 121"/>
                <a:gd name="T10" fmla="*/ 130 w 171"/>
                <a:gd name="T11" fmla="*/ 15 h 121"/>
                <a:gd name="T12" fmla="*/ 110 w 171"/>
                <a:gd name="T13" fmla="*/ 29 h 121"/>
                <a:gd name="T14" fmla="*/ 81 w 171"/>
                <a:gd name="T15" fmla="*/ 51 h 121"/>
                <a:gd name="T16" fmla="*/ 45 w 171"/>
                <a:gd name="T17" fmla="*/ 79 h 121"/>
                <a:gd name="T18" fmla="*/ 0 w 171"/>
                <a:gd name="T19" fmla="*/ 114 h 121"/>
                <a:gd name="T20" fmla="*/ 7 w 171"/>
                <a:gd name="T21" fmla="*/ 121 h 121"/>
                <a:gd name="T22" fmla="*/ 53 w 171"/>
                <a:gd name="T23" fmla="*/ 86 h 121"/>
                <a:gd name="T24" fmla="*/ 88 w 171"/>
                <a:gd name="T25" fmla="*/ 58 h 121"/>
                <a:gd name="T26" fmla="*/ 115 w 171"/>
                <a:gd name="T27" fmla="*/ 39 h 121"/>
                <a:gd name="T28" fmla="*/ 135 w 171"/>
                <a:gd name="T29" fmla="*/ 25 h 121"/>
                <a:gd name="T30" fmla="*/ 149 w 171"/>
                <a:gd name="T31" fmla="*/ 15 h 121"/>
                <a:gd name="T32" fmla="*/ 157 w 171"/>
                <a:gd name="T33" fmla="*/ 11 h 121"/>
                <a:gd name="T34" fmla="*/ 162 w 171"/>
                <a:gd name="T35" fmla="*/ 9 h 121"/>
                <a:gd name="T36" fmla="*/ 163 w 171"/>
                <a:gd name="T37" fmla="*/ 11 h 121"/>
                <a:gd name="T38" fmla="*/ 170 w 171"/>
                <a:gd name="T39" fmla="*/ 11 h 121"/>
                <a:gd name="T40" fmla="*/ 163 w 171"/>
                <a:gd name="T41" fmla="*/ 11 h 121"/>
                <a:gd name="T42" fmla="*/ 166 w 171"/>
                <a:gd name="T43" fmla="*/ 12 h 121"/>
                <a:gd name="T44" fmla="*/ 170 w 171"/>
                <a:gd name="T45" fmla="*/ 11 h 121"/>
                <a:gd name="T46" fmla="*/ 171 w 171"/>
                <a:gd name="T47" fmla="*/ 7 h 121"/>
                <a:gd name="T48" fmla="*/ 170 w 171"/>
                <a:gd name="T49" fmla="*/ 4 h 121"/>
                <a:gd name="T50" fmla="*/ 163 w 171"/>
                <a:gd name="T51" fmla="*/ 4 h 1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1"/>
                <a:gd name="T79" fmla="*/ 0 h 121"/>
                <a:gd name="T80" fmla="*/ 171 w 171"/>
                <a:gd name="T81" fmla="*/ 121 h 12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1" h="121">
                  <a:moveTo>
                    <a:pt x="163" y="4"/>
                  </a:moveTo>
                  <a:lnTo>
                    <a:pt x="170" y="4"/>
                  </a:lnTo>
                  <a:lnTo>
                    <a:pt x="162" y="0"/>
                  </a:lnTo>
                  <a:lnTo>
                    <a:pt x="154" y="1"/>
                  </a:lnTo>
                  <a:lnTo>
                    <a:pt x="144" y="6"/>
                  </a:lnTo>
                  <a:lnTo>
                    <a:pt x="130" y="15"/>
                  </a:lnTo>
                  <a:lnTo>
                    <a:pt x="110" y="29"/>
                  </a:lnTo>
                  <a:lnTo>
                    <a:pt x="81" y="51"/>
                  </a:lnTo>
                  <a:lnTo>
                    <a:pt x="45" y="79"/>
                  </a:lnTo>
                  <a:lnTo>
                    <a:pt x="0" y="114"/>
                  </a:lnTo>
                  <a:lnTo>
                    <a:pt x="7" y="121"/>
                  </a:lnTo>
                  <a:lnTo>
                    <a:pt x="53" y="86"/>
                  </a:lnTo>
                  <a:lnTo>
                    <a:pt x="88" y="58"/>
                  </a:lnTo>
                  <a:lnTo>
                    <a:pt x="115" y="39"/>
                  </a:lnTo>
                  <a:lnTo>
                    <a:pt x="135" y="25"/>
                  </a:lnTo>
                  <a:lnTo>
                    <a:pt x="149" y="15"/>
                  </a:lnTo>
                  <a:lnTo>
                    <a:pt x="157" y="11"/>
                  </a:lnTo>
                  <a:lnTo>
                    <a:pt x="162" y="9"/>
                  </a:lnTo>
                  <a:lnTo>
                    <a:pt x="163" y="11"/>
                  </a:lnTo>
                  <a:lnTo>
                    <a:pt x="170" y="11"/>
                  </a:lnTo>
                  <a:lnTo>
                    <a:pt x="163" y="11"/>
                  </a:lnTo>
                  <a:lnTo>
                    <a:pt x="166" y="12"/>
                  </a:lnTo>
                  <a:lnTo>
                    <a:pt x="170" y="11"/>
                  </a:lnTo>
                  <a:lnTo>
                    <a:pt x="171" y="7"/>
                  </a:lnTo>
                  <a:lnTo>
                    <a:pt x="170" y="4"/>
                  </a:lnTo>
                  <a:lnTo>
                    <a:pt x="16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06" name="Freeform 113"/>
            <p:cNvSpPr>
              <a:spLocks/>
            </p:cNvSpPr>
            <p:nvPr/>
          </p:nvSpPr>
          <p:spPr bwMode="auto">
            <a:xfrm>
              <a:off x="3943" y="2865"/>
              <a:ext cx="31" cy="27"/>
            </a:xfrm>
            <a:custGeom>
              <a:avLst/>
              <a:gdLst>
                <a:gd name="T0" fmla="*/ 30 w 31"/>
                <a:gd name="T1" fmla="*/ 1 h 27"/>
                <a:gd name="T2" fmla="*/ 23 w 31"/>
                <a:gd name="T3" fmla="*/ 1 h 27"/>
                <a:gd name="T4" fmla="*/ 0 w 31"/>
                <a:gd name="T5" fmla="*/ 20 h 27"/>
                <a:gd name="T6" fmla="*/ 7 w 31"/>
                <a:gd name="T7" fmla="*/ 27 h 27"/>
                <a:gd name="T8" fmla="*/ 30 w 31"/>
                <a:gd name="T9" fmla="*/ 8 h 27"/>
                <a:gd name="T10" fmla="*/ 23 w 31"/>
                <a:gd name="T11" fmla="*/ 8 h 27"/>
                <a:gd name="T12" fmla="*/ 30 w 31"/>
                <a:gd name="T13" fmla="*/ 8 h 27"/>
                <a:gd name="T14" fmla="*/ 31 w 31"/>
                <a:gd name="T15" fmla="*/ 4 h 27"/>
                <a:gd name="T16" fmla="*/ 30 w 31"/>
                <a:gd name="T17" fmla="*/ 1 h 27"/>
                <a:gd name="T18" fmla="*/ 27 w 31"/>
                <a:gd name="T19" fmla="*/ 0 h 27"/>
                <a:gd name="T20" fmla="*/ 23 w 31"/>
                <a:gd name="T21" fmla="*/ 1 h 27"/>
                <a:gd name="T22" fmla="*/ 30 w 31"/>
                <a:gd name="T23" fmla="*/ 1 h 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"/>
                <a:gd name="T37" fmla="*/ 0 h 27"/>
                <a:gd name="T38" fmla="*/ 31 w 31"/>
                <a:gd name="T39" fmla="*/ 27 h 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" h="27">
                  <a:moveTo>
                    <a:pt x="30" y="1"/>
                  </a:moveTo>
                  <a:lnTo>
                    <a:pt x="23" y="1"/>
                  </a:lnTo>
                  <a:lnTo>
                    <a:pt x="0" y="20"/>
                  </a:lnTo>
                  <a:lnTo>
                    <a:pt x="7" y="27"/>
                  </a:lnTo>
                  <a:lnTo>
                    <a:pt x="30" y="8"/>
                  </a:lnTo>
                  <a:lnTo>
                    <a:pt x="23" y="8"/>
                  </a:lnTo>
                  <a:lnTo>
                    <a:pt x="30" y="8"/>
                  </a:lnTo>
                  <a:lnTo>
                    <a:pt x="31" y="4"/>
                  </a:lnTo>
                  <a:lnTo>
                    <a:pt x="30" y="1"/>
                  </a:lnTo>
                  <a:lnTo>
                    <a:pt x="27" y="0"/>
                  </a:lnTo>
                  <a:lnTo>
                    <a:pt x="23" y="1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07" name="Freeform 114"/>
            <p:cNvSpPr>
              <a:spLocks/>
            </p:cNvSpPr>
            <p:nvPr/>
          </p:nvSpPr>
          <p:spPr bwMode="auto">
            <a:xfrm>
              <a:off x="3966" y="2866"/>
              <a:ext cx="21" cy="23"/>
            </a:xfrm>
            <a:custGeom>
              <a:avLst/>
              <a:gdLst>
                <a:gd name="T0" fmla="*/ 20 w 21"/>
                <a:gd name="T1" fmla="*/ 22 h 23"/>
                <a:gd name="T2" fmla="*/ 20 w 21"/>
                <a:gd name="T3" fmla="*/ 15 h 23"/>
                <a:gd name="T4" fmla="*/ 7 w 21"/>
                <a:gd name="T5" fmla="*/ 0 h 23"/>
                <a:gd name="T6" fmla="*/ 0 w 21"/>
                <a:gd name="T7" fmla="*/ 7 h 23"/>
                <a:gd name="T8" fmla="*/ 13 w 21"/>
                <a:gd name="T9" fmla="*/ 22 h 23"/>
                <a:gd name="T10" fmla="*/ 13 w 21"/>
                <a:gd name="T11" fmla="*/ 15 h 23"/>
                <a:gd name="T12" fmla="*/ 13 w 21"/>
                <a:gd name="T13" fmla="*/ 22 h 23"/>
                <a:gd name="T14" fmla="*/ 17 w 21"/>
                <a:gd name="T15" fmla="*/ 23 h 23"/>
                <a:gd name="T16" fmla="*/ 20 w 21"/>
                <a:gd name="T17" fmla="*/ 22 h 23"/>
                <a:gd name="T18" fmla="*/ 21 w 21"/>
                <a:gd name="T19" fmla="*/ 19 h 23"/>
                <a:gd name="T20" fmla="*/ 20 w 21"/>
                <a:gd name="T21" fmla="*/ 15 h 23"/>
                <a:gd name="T22" fmla="*/ 20 w 21"/>
                <a:gd name="T23" fmla="*/ 22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23"/>
                <a:gd name="T38" fmla="*/ 21 w 21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23">
                  <a:moveTo>
                    <a:pt x="20" y="22"/>
                  </a:moveTo>
                  <a:lnTo>
                    <a:pt x="20" y="15"/>
                  </a:lnTo>
                  <a:lnTo>
                    <a:pt x="7" y="0"/>
                  </a:lnTo>
                  <a:lnTo>
                    <a:pt x="0" y="7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7" y="23"/>
                  </a:lnTo>
                  <a:lnTo>
                    <a:pt x="20" y="22"/>
                  </a:lnTo>
                  <a:lnTo>
                    <a:pt x="21" y="19"/>
                  </a:lnTo>
                  <a:lnTo>
                    <a:pt x="20" y="15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08" name="Freeform 115"/>
            <p:cNvSpPr>
              <a:spLocks/>
            </p:cNvSpPr>
            <p:nvPr/>
          </p:nvSpPr>
          <p:spPr bwMode="auto">
            <a:xfrm>
              <a:off x="3954" y="2881"/>
              <a:ext cx="32" cy="27"/>
            </a:xfrm>
            <a:custGeom>
              <a:avLst/>
              <a:gdLst>
                <a:gd name="T0" fmla="*/ 10 w 32"/>
                <a:gd name="T1" fmla="*/ 20 h 27"/>
                <a:gd name="T2" fmla="*/ 9 w 32"/>
                <a:gd name="T3" fmla="*/ 26 h 27"/>
                <a:gd name="T4" fmla="*/ 32 w 32"/>
                <a:gd name="T5" fmla="*/ 7 h 27"/>
                <a:gd name="T6" fmla="*/ 25 w 32"/>
                <a:gd name="T7" fmla="*/ 0 h 27"/>
                <a:gd name="T8" fmla="*/ 2 w 32"/>
                <a:gd name="T9" fmla="*/ 19 h 27"/>
                <a:gd name="T10" fmla="*/ 0 w 32"/>
                <a:gd name="T11" fmla="*/ 25 h 27"/>
                <a:gd name="T12" fmla="*/ 2 w 32"/>
                <a:gd name="T13" fmla="*/ 19 h 27"/>
                <a:gd name="T14" fmla="*/ 0 w 32"/>
                <a:gd name="T15" fmla="*/ 22 h 27"/>
                <a:gd name="T16" fmla="*/ 2 w 32"/>
                <a:gd name="T17" fmla="*/ 26 h 27"/>
                <a:gd name="T18" fmla="*/ 5 w 32"/>
                <a:gd name="T19" fmla="*/ 27 h 27"/>
                <a:gd name="T20" fmla="*/ 9 w 32"/>
                <a:gd name="T21" fmla="*/ 26 h 27"/>
                <a:gd name="T22" fmla="*/ 10 w 32"/>
                <a:gd name="T23" fmla="*/ 20 h 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27"/>
                <a:gd name="T38" fmla="*/ 32 w 32"/>
                <a:gd name="T39" fmla="*/ 27 h 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27">
                  <a:moveTo>
                    <a:pt x="10" y="20"/>
                  </a:moveTo>
                  <a:lnTo>
                    <a:pt x="9" y="26"/>
                  </a:lnTo>
                  <a:lnTo>
                    <a:pt x="32" y="7"/>
                  </a:lnTo>
                  <a:lnTo>
                    <a:pt x="25" y="0"/>
                  </a:lnTo>
                  <a:lnTo>
                    <a:pt x="2" y="19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5" y="27"/>
                  </a:lnTo>
                  <a:lnTo>
                    <a:pt x="9" y="26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09" name="Freeform 116"/>
            <p:cNvSpPr>
              <a:spLocks/>
            </p:cNvSpPr>
            <p:nvPr/>
          </p:nvSpPr>
          <p:spPr bwMode="auto">
            <a:xfrm>
              <a:off x="3810" y="2901"/>
              <a:ext cx="155" cy="141"/>
            </a:xfrm>
            <a:custGeom>
              <a:avLst/>
              <a:gdLst>
                <a:gd name="T0" fmla="*/ 8 w 155"/>
                <a:gd name="T1" fmla="*/ 140 h 141"/>
                <a:gd name="T2" fmla="*/ 8 w 155"/>
                <a:gd name="T3" fmla="*/ 140 h 141"/>
                <a:gd name="T4" fmla="*/ 52 w 155"/>
                <a:gd name="T5" fmla="*/ 102 h 141"/>
                <a:gd name="T6" fmla="*/ 86 w 155"/>
                <a:gd name="T7" fmla="*/ 74 h 141"/>
                <a:gd name="T8" fmla="*/ 113 w 155"/>
                <a:gd name="T9" fmla="*/ 52 h 141"/>
                <a:gd name="T10" fmla="*/ 132 w 155"/>
                <a:gd name="T11" fmla="*/ 35 h 141"/>
                <a:gd name="T12" fmla="*/ 143 w 155"/>
                <a:gd name="T13" fmla="*/ 25 h 141"/>
                <a:gd name="T14" fmla="*/ 150 w 155"/>
                <a:gd name="T15" fmla="*/ 15 h 141"/>
                <a:gd name="T16" fmla="*/ 155 w 155"/>
                <a:gd name="T17" fmla="*/ 8 h 141"/>
                <a:gd name="T18" fmla="*/ 154 w 155"/>
                <a:gd name="T19" fmla="*/ 0 h 141"/>
                <a:gd name="T20" fmla="*/ 144 w 155"/>
                <a:gd name="T21" fmla="*/ 5 h 141"/>
                <a:gd name="T22" fmla="*/ 146 w 155"/>
                <a:gd name="T23" fmla="*/ 6 h 141"/>
                <a:gd name="T24" fmla="*/ 143 w 155"/>
                <a:gd name="T25" fmla="*/ 11 h 141"/>
                <a:gd name="T26" fmla="*/ 136 w 155"/>
                <a:gd name="T27" fmla="*/ 18 h 141"/>
                <a:gd name="T28" fmla="*/ 124 w 155"/>
                <a:gd name="T29" fmla="*/ 28 h 141"/>
                <a:gd name="T30" fmla="*/ 106 w 155"/>
                <a:gd name="T31" fmla="*/ 45 h 141"/>
                <a:gd name="T32" fmla="*/ 79 w 155"/>
                <a:gd name="T33" fmla="*/ 67 h 141"/>
                <a:gd name="T34" fmla="*/ 45 w 155"/>
                <a:gd name="T35" fmla="*/ 95 h 141"/>
                <a:gd name="T36" fmla="*/ 1 w 155"/>
                <a:gd name="T37" fmla="*/ 133 h 141"/>
                <a:gd name="T38" fmla="*/ 1 w 155"/>
                <a:gd name="T39" fmla="*/ 133 h 141"/>
                <a:gd name="T40" fmla="*/ 1 w 155"/>
                <a:gd name="T41" fmla="*/ 133 h 141"/>
                <a:gd name="T42" fmla="*/ 0 w 155"/>
                <a:gd name="T43" fmla="*/ 136 h 141"/>
                <a:gd name="T44" fmla="*/ 1 w 155"/>
                <a:gd name="T45" fmla="*/ 140 h 141"/>
                <a:gd name="T46" fmla="*/ 5 w 155"/>
                <a:gd name="T47" fmla="*/ 141 h 141"/>
                <a:gd name="T48" fmla="*/ 8 w 155"/>
                <a:gd name="T49" fmla="*/ 140 h 1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5"/>
                <a:gd name="T76" fmla="*/ 0 h 141"/>
                <a:gd name="T77" fmla="*/ 155 w 155"/>
                <a:gd name="T78" fmla="*/ 141 h 1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5" h="141">
                  <a:moveTo>
                    <a:pt x="8" y="140"/>
                  </a:moveTo>
                  <a:lnTo>
                    <a:pt x="8" y="140"/>
                  </a:lnTo>
                  <a:lnTo>
                    <a:pt x="52" y="102"/>
                  </a:lnTo>
                  <a:lnTo>
                    <a:pt x="86" y="74"/>
                  </a:lnTo>
                  <a:lnTo>
                    <a:pt x="113" y="52"/>
                  </a:lnTo>
                  <a:lnTo>
                    <a:pt x="132" y="35"/>
                  </a:lnTo>
                  <a:lnTo>
                    <a:pt x="143" y="25"/>
                  </a:lnTo>
                  <a:lnTo>
                    <a:pt x="150" y="15"/>
                  </a:lnTo>
                  <a:lnTo>
                    <a:pt x="155" y="8"/>
                  </a:lnTo>
                  <a:lnTo>
                    <a:pt x="154" y="0"/>
                  </a:lnTo>
                  <a:lnTo>
                    <a:pt x="144" y="5"/>
                  </a:lnTo>
                  <a:lnTo>
                    <a:pt x="146" y="6"/>
                  </a:lnTo>
                  <a:lnTo>
                    <a:pt x="143" y="11"/>
                  </a:lnTo>
                  <a:lnTo>
                    <a:pt x="136" y="18"/>
                  </a:lnTo>
                  <a:lnTo>
                    <a:pt x="124" y="28"/>
                  </a:lnTo>
                  <a:lnTo>
                    <a:pt x="106" y="45"/>
                  </a:lnTo>
                  <a:lnTo>
                    <a:pt x="79" y="67"/>
                  </a:lnTo>
                  <a:lnTo>
                    <a:pt x="45" y="95"/>
                  </a:lnTo>
                  <a:lnTo>
                    <a:pt x="1" y="133"/>
                  </a:lnTo>
                  <a:lnTo>
                    <a:pt x="0" y="136"/>
                  </a:lnTo>
                  <a:lnTo>
                    <a:pt x="1" y="140"/>
                  </a:lnTo>
                  <a:lnTo>
                    <a:pt x="5" y="141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10" name="Freeform 117"/>
            <p:cNvSpPr>
              <a:spLocks/>
            </p:cNvSpPr>
            <p:nvPr/>
          </p:nvSpPr>
          <p:spPr bwMode="auto">
            <a:xfrm>
              <a:off x="3779" y="3034"/>
              <a:ext cx="39" cy="32"/>
            </a:xfrm>
            <a:custGeom>
              <a:avLst/>
              <a:gdLst>
                <a:gd name="T0" fmla="*/ 8 w 39"/>
                <a:gd name="T1" fmla="*/ 31 h 32"/>
                <a:gd name="T2" fmla="*/ 8 w 39"/>
                <a:gd name="T3" fmla="*/ 31 h 32"/>
                <a:gd name="T4" fmla="*/ 11 w 39"/>
                <a:gd name="T5" fmla="*/ 29 h 32"/>
                <a:gd name="T6" fmla="*/ 18 w 39"/>
                <a:gd name="T7" fmla="*/ 22 h 32"/>
                <a:gd name="T8" fmla="*/ 30 w 39"/>
                <a:gd name="T9" fmla="*/ 15 h 32"/>
                <a:gd name="T10" fmla="*/ 39 w 39"/>
                <a:gd name="T11" fmla="*/ 7 h 32"/>
                <a:gd name="T12" fmla="*/ 32 w 39"/>
                <a:gd name="T13" fmla="*/ 0 h 32"/>
                <a:gd name="T14" fmla="*/ 23 w 39"/>
                <a:gd name="T15" fmla="*/ 8 h 32"/>
                <a:gd name="T16" fmla="*/ 14 w 39"/>
                <a:gd name="T17" fmla="*/ 15 h 32"/>
                <a:gd name="T18" fmla="*/ 4 w 39"/>
                <a:gd name="T19" fmla="*/ 22 h 32"/>
                <a:gd name="T20" fmla="*/ 1 w 39"/>
                <a:gd name="T21" fmla="*/ 24 h 32"/>
                <a:gd name="T22" fmla="*/ 1 w 39"/>
                <a:gd name="T23" fmla="*/ 24 h 32"/>
                <a:gd name="T24" fmla="*/ 1 w 39"/>
                <a:gd name="T25" fmla="*/ 24 h 32"/>
                <a:gd name="T26" fmla="*/ 0 w 39"/>
                <a:gd name="T27" fmla="*/ 28 h 32"/>
                <a:gd name="T28" fmla="*/ 1 w 39"/>
                <a:gd name="T29" fmla="*/ 31 h 32"/>
                <a:gd name="T30" fmla="*/ 4 w 39"/>
                <a:gd name="T31" fmla="*/ 32 h 32"/>
                <a:gd name="T32" fmla="*/ 8 w 39"/>
                <a:gd name="T33" fmla="*/ 3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2"/>
                <a:gd name="T53" fmla="*/ 39 w 39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2">
                  <a:moveTo>
                    <a:pt x="8" y="31"/>
                  </a:moveTo>
                  <a:lnTo>
                    <a:pt x="8" y="31"/>
                  </a:lnTo>
                  <a:lnTo>
                    <a:pt x="11" y="29"/>
                  </a:lnTo>
                  <a:lnTo>
                    <a:pt x="18" y="22"/>
                  </a:lnTo>
                  <a:lnTo>
                    <a:pt x="30" y="15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3" y="8"/>
                  </a:lnTo>
                  <a:lnTo>
                    <a:pt x="14" y="15"/>
                  </a:lnTo>
                  <a:lnTo>
                    <a:pt x="4" y="22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11" name="Freeform 118"/>
            <p:cNvSpPr>
              <a:spLocks/>
            </p:cNvSpPr>
            <p:nvPr/>
          </p:nvSpPr>
          <p:spPr bwMode="auto">
            <a:xfrm>
              <a:off x="3441" y="3058"/>
              <a:ext cx="346" cy="255"/>
            </a:xfrm>
            <a:custGeom>
              <a:avLst/>
              <a:gdLst>
                <a:gd name="T0" fmla="*/ 1 w 346"/>
                <a:gd name="T1" fmla="*/ 246 h 255"/>
                <a:gd name="T2" fmla="*/ 7 w 346"/>
                <a:gd name="T3" fmla="*/ 255 h 255"/>
                <a:gd name="T4" fmla="*/ 43 w 346"/>
                <a:gd name="T5" fmla="*/ 230 h 255"/>
                <a:gd name="T6" fmla="*/ 79 w 346"/>
                <a:gd name="T7" fmla="*/ 208 h 255"/>
                <a:gd name="T8" fmla="*/ 111 w 346"/>
                <a:gd name="T9" fmla="*/ 184 h 255"/>
                <a:gd name="T10" fmla="*/ 142 w 346"/>
                <a:gd name="T11" fmla="*/ 163 h 255"/>
                <a:gd name="T12" fmla="*/ 170 w 346"/>
                <a:gd name="T13" fmla="*/ 143 h 255"/>
                <a:gd name="T14" fmla="*/ 197 w 346"/>
                <a:gd name="T15" fmla="*/ 122 h 255"/>
                <a:gd name="T16" fmla="*/ 222 w 346"/>
                <a:gd name="T17" fmla="*/ 105 h 255"/>
                <a:gd name="T18" fmla="*/ 245 w 346"/>
                <a:gd name="T19" fmla="*/ 88 h 255"/>
                <a:gd name="T20" fmla="*/ 266 w 346"/>
                <a:gd name="T21" fmla="*/ 72 h 255"/>
                <a:gd name="T22" fmla="*/ 285 w 346"/>
                <a:gd name="T23" fmla="*/ 56 h 255"/>
                <a:gd name="T24" fmla="*/ 300 w 346"/>
                <a:gd name="T25" fmla="*/ 45 h 255"/>
                <a:gd name="T26" fmla="*/ 314 w 346"/>
                <a:gd name="T27" fmla="*/ 33 h 255"/>
                <a:gd name="T28" fmla="*/ 326 w 346"/>
                <a:gd name="T29" fmla="*/ 24 h 255"/>
                <a:gd name="T30" fmla="*/ 335 w 346"/>
                <a:gd name="T31" fmla="*/ 17 h 255"/>
                <a:gd name="T32" fmla="*/ 341 w 346"/>
                <a:gd name="T33" fmla="*/ 11 h 255"/>
                <a:gd name="T34" fmla="*/ 346 w 346"/>
                <a:gd name="T35" fmla="*/ 7 h 255"/>
                <a:gd name="T36" fmla="*/ 339 w 346"/>
                <a:gd name="T37" fmla="*/ 0 h 255"/>
                <a:gd name="T38" fmla="*/ 334 w 346"/>
                <a:gd name="T39" fmla="*/ 4 h 255"/>
                <a:gd name="T40" fmla="*/ 328 w 346"/>
                <a:gd name="T41" fmla="*/ 10 h 255"/>
                <a:gd name="T42" fmla="*/ 319 w 346"/>
                <a:gd name="T43" fmla="*/ 17 h 255"/>
                <a:gd name="T44" fmla="*/ 307 w 346"/>
                <a:gd name="T45" fmla="*/ 26 h 255"/>
                <a:gd name="T46" fmla="*/ 293 w 346"/>
                <a:gd name="T47" fmla="*/ 38 h 255"/>
                <a:gd name="T48" fmla="*/ 278 w 346"/>
                <a:gd name="T49" fmla="*/ 49 h 255"/>
                <a:gd name="T50" fmla="*/ 259 w 346"/>
                <a:gd name="T51" fmla="*/ 65 h 255"/>
                <a:gd name="T52" fmla="*/ 240 w 346"/>
                <a:gd name="T53" fmla="*/ 79 h 255"/>
                <a:gd name="T54" fmla="*/ 217 w 346"/>
                <a:gd name="T55" fmla="*/ 95 h 255"/>
                <a:gd name="T56" fmla="*/ 192 w 346"/>
                <a:gd name="T57" fmla="*/ 115 h 255"/>
                <a:gd name="T58" fmla="*/ 165 w 346"/>
                <a:gd name="T59" fmla="*/ 134 h 255"/>
                <a:gd name="T60" fmla="*/ 137 w 346"/>
                <a:gd name="T61" fmla="*/ 154 h 255"/>
                <a:gd name="T62" fmla="*/ 107 w 346"/>
                <a:gd name="T63" fmla="*/ 175 h 255"/>
                <a:gd name="T64" fmla="*/ 74 w 346"/>
                <a:gd name="T65" fmla="*/ 198 h 255"/>
                <a:gd name="T66" fmla="*/ 39 w 346"/>
                <a:gd name="T67" fmla="*/ 221 h 255"/>
                <a:gd name="T68" fmla="*/ 2 w 346"/>
                <a:gd name="T69" fmla="*/ 245 h 255"/>
                <a:gd name="T70" fmla="*/ 8 w 346"/>
                <a:gd name="T71" fmla="*/ 253 h 255"/>
                <a:gd name="T72" fmla="*/ 2 w 346"/>
                <a:gd name="T73" fmla="*/ 245 h 255"/>
                <a:gd name="T74" fmla="*/ 0 w 346"/>
                <a:gd name="T75" fmla="*/ 248 h 255"/>
                <a:gd name="T76" fmla="*/ 0 w 346"/>
                <a:gd name="T77" fmla="*/ 251 h 255"/>
                <a:gd name="T78" fmla="*/ 4 w 346"/>
                <a:gd name="T79" fmla="*/ 255 h 255"/>
                <a:gd name="T80" fmla="*/ 7 w 346"/>
                <a:gd name="T81" fmla="*/ 255 h 255"/>
                <a:gd name="T82" fmla="*/ 1 w 346"/>
                <a:gd name="T83" fmla="*/ 246 h 25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46"/>
                <a:gd name="T127" fmla="*/ 0 h 255"/>
                <a:gd name="T128" fmla="*/ 346 w 346"/>
                <a:gd name="T129" fmla="*/ 255 h 25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46" h="255">
                  <a:moveTo>
                    <a:pt x="1" y="246"/>
                  </a:moveTo>
                  <a:lnTo>
                    <a:pt x="7" y="255"/>
                  </a:lnTo>
                  <a:lnTo>
                    <a:pt x="43" y="230"/>
                  </a:lnTo>
                  <a:lnTo>
                    <a:pt x="79" y="208"/>
                  </a:lnTo>
                  <a:lnTo>
                    <a:pt x="111" y="184"/>
                  </a:lnTo>
                  <a:lnTo>
                    <a:pt x="142" y="163"/>
                  </a:lnTo>
                  <a:lnTo>
                    <a:pt x="170" y="143"/>
                  </a:lnTo>
                  <a:lnTo>
                    <a:pt x="197" y="122"/>
                  </a:lnTo>
                  <a:lnTo>
                    <a:pt x="222" y="105"/>
                  </a:lnTo>
                  <a:lnTo>
                    <a:pt x="245" y="88"/>
                  </a:lnTo>
                  <a:lnTo>
                    <a:pt x="266" y="72"/>
                  </a:lnTo>
                  <a:lnTo>
                    <a:pt x="285" y="56"/>
                  </a:lnTo>
                  <a:lnTo>
                    <a:pt x="300" y="45"/>
                  </a:lnTo>
                  <a:lnTo>
                    <a:pt x="314" y="33"/>
                  </a:lnTo>
                  <a:lnTo>
                    <a:pt x="326" y="24"/>
                  </a:lnTo>
                  <a:lnTo>
                    <a:pt x="335" y="17"/>
                  </a:lnTo>
                  <a:lnTo>
                    <a:pt x="341" y="11"/>
                  </a:lnTo>
                  <a:lnTo>
                    <a:pt x="346" y="7"/>
                  </a:lnTo>
                  <a:lnTo>
                    <a:pt x="339" y="0"/>
                  </a:lnTo>
                  <a:lnTo>
                    <a:pt x="334" y="4"/>
                  </a:lnTo>
                  <a:lnTo>
                    <a:pt x="328" y="10"/>
                  </a:lnTo>
                  <a:lnTo>
                    <a:pt x="319" y="17"/>
                  </a:lnTo>
                  <a:lnTo>
                    <a:pt x="307" y="26"/>
                  </a:lnTo>
                  <a:lnTo>
                    <a:pt x="293" y="38"/>
                  </a:lnTo>
                  <a:lnTo>
                    <a:pt x="278" y="49"/>
                  </a:lnTo>
                  <a:lnTo>
                    <a:pt x="259" y="65"/>
                  </a:lnTo>
                  <a:lnTo>
                    <a:pt x="240" y="79"/>
                  </a:lnTo>
                  <a:lnTo>
                    <a:pt x="217" y="95"/>
                  </a:lnTo>
                  <a:lnTo>
                    <a:pt x="192" y="115"/>
                  </a:lnTo>
                  <a:lnTo>
                    <a:pt x="165" y="134"/>
                  </a:lnTo>
                  <a:lnTo>
                    <a:pt x="137" y="154"/>
                  </a:lnTo>
                  <a:lnTo>
                    <a:pt x="107" y="175"/>
                  </a:lnTo>
                  <a:lnTo>
                    <a:pt x="74" y="198"/>
                  </a:lnTo>
                  <a:lnTo>
                    <a:pt x="39" y="221"/>
                  </a:lnTo>
                  <a:lnTo>
                    <a:pt x="2" y="245"/>
                  </a:lnTo>
                  <a:lnTo>
                    <a:pt x="8" y="253"/>
                  </a:lnTo>
                  <a:lnTo>
                    <a:pt x="2" y="245"/>
                  </a:lnTo>
                  <a:lnTo>
                    <a:pt x="0" y="248"/>
                  </a:lnTo>
                  <a:lnTo>
                    <a:pt x="0" y="251"/>
                  </a:lnTo>
                  <a:lnTo>
                    <a:pt x="4" y="255"/>
                  </a:lnTo>
                  <a:lnTo>
                    <a:pt x="7" y="255"/>
                  </a:lnTo>
                  <a:lnTo>
                    <a:pt x="1" y="2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12" name="Freeform 119"/>
            <p:cNvSpPr>
              <a:spLocks/>
            </p:cNvSpPr>
            <p:nvPr/>
          </p:nvSpPr>
          <p:spPr bwMode="auto">
            <a:xfrm>
              <a:off x="3753" y="2998"/>
              <a:ext cx="62" cy="64"/>
            </a:xfrm>
            <a:custGeom>
              <a:avLst/>
              <a:gdLst>
                <a:gd name="T0" fmla="*/ 30 w 62"/>
                <a:gd name="T1" fmla="*/ 64 h 64"/>
                <a:gd name="T2" fmla="*/ 34 w 62"/>
                <a:gd name="T3" fmla="*/ 61 h 64"/>
                <a:gd name="T4" fmla="*/ 42 w 62"/>
                <a:gd name="T5" fmla="*/ 54 h 64"/>
                <a:gd name="T6" fmla="*/ 53 w 62"/>
                <a:gd name="T7" fmla="*/ 47 h 64"/>
                <a:gd name="T8" fmla="*/ 62 w 62"/>
                <a:gd name="T9" fmla="*/ 39 h 64"/>
                <a:gd name="T10" fmla="*/ 30 w 62"/>
                <a:gd name="T11" fmla="*/ 0 h 64"/>
                <a:gd name="T12" fmla="*/ 21 w 62"/>
                <a:gd name="T13" fmla="*/ 9 h 64"/>
                <a:gd name="T14" fmla="*/ 10 w 62"/>
                <a:gd name="T15" fmla="*/ 17 h 64"/>
                <a:gd name="T16" fmla="*/ 3 w 62"/>
                <a:gd name="T17" fmla="*/ 24 h 64"/>
                <a:gd name="T18" fmla="*/ 0 w 62"/>
                <a:gd name="T19" fmla="*/ 26 h 64"/>
                <a:gd name="T20" fmla="*/ 30 w 62"/>
                <a:gd name="T21" fmla="*/ 64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2"/>
                <a:gd name="T34" fmla="*/ 0 h 64"/>
                <a:gd name="T35" fmla="*/ 62 w 62"/>
                <a:gd name="T36" fmla="*/ 64 h 6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2" h="64">
                  <a:moveTo>
                    <a:pt x="30" y="64"/>
                  </a:moveTo>
                  <a:lnTo>
                    <a:pt x="34" y="61"/>
                  </a:lnTo>
                  <a:lnTo>
                    <a:pt x="42" y="54"/>
                  </a:lnTo>
                  <a:lnTo>
                    <a:pt x="53" y="47"/>
                  </a:lnTo>
                  <a:lnTo>
                    <a:pt x="62" y="39"/>
                  </a:lnTo>
                  <a:lnTo>
                    <a:pt x="30" y="0"/>
                  </a:lnTo>
                  <a:lnTo>
                    <a:pt x="21" y="9"/>
                  </a:lnTo>
                  <a:lnTo>
                    <a:pt x="10" y="17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30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13" name="Freeform 120"/>
            <p:cNvSpPr>
              <a:spLocks/>
            </p:cNvSpPr>
            <p:nvPr/>
          </p:nvSpPr>
          <p:spPr bwMode="auto">
            <a:xfrm>
              <a:off x="3780" y="3032"/>
              <a:ext cx="40" cy="33"/>
            </a:xfrm>
            <a:custGeom>
              <a:avLst/>
              <a:gdLst>
                <a:gd name="T0" fmla="*/ 31 w 40"/>
                <a:gd name="T1" fmla="*/ 9 h 33"/>
                <a:gd name="T2" fmla="*/ 31 w 40"/>
                <a:gd name="T3" fmla="*/ 2 h 33"/>
                <a:gd name="T4" fmla="*/ 22 w 40"/>
                <a:gd name="T5" fmla="*/ 10 h 33"/>
                <a:gd name="T6" fmla="*/ 13 w 40"/>
                <a:gd name="T7" fmla="*/ 17 h 33"/>
                <a:gd name="T8" fmla="*/ 3 w 40"/>
                <a:gd name="T9" fmla="*/ 24 h 33"/>
                <a:gd name="T10" fmla="*/ 0 w 40"/>
                <a:gd name="T11" fmla="*/ 26 h 33"/>
                <a:gd name="T12" fmla="*/ 7 w 40"/>
                <a:gd name="T13" fmla="*/ 33 h 33"/>
                <a:gd name="T14" fmla="*/ 10 w 40"/>
                <a:gd name="T15" fmla="*/ 31 h 33"/>
                <a:gd name="T16" fmla="*/ 17 w 40"/>
                <a:gd name="T17" fmla="*/ 24 h 33"/>
                <a:gd name="T18" fmla="*/ 29 w 40"/>
                <a:gd name="T19" fmla="*/ 17 h 33"/>
                <a:gd name="T20" fmla="*/ 38 w 40"/>
                <a:gd name="T21" fmla="*/ 9 h 33"/>
                <a:gd name="T22" fmla="*/ 38 w 40"/>
                <a:gd name="T23" fmla="*/ 2 h 33"/>
                <a:gd name="T24" fmla="*/ 38 w 40"/>
                <a:gd name="T25" fmla="*/ 9 h 33"/>
                <a:gd name="T26" fmla="*/ 40 w 40"/>
                <a:gd name="T27" fmla="*/ 5 h 33"/>
                <a:gd name="T28" fmla="*/ 38 w 40"/>
                <a:gd name="T29" fmla="*/ 2 h 33"/>
                <a:gd name="T30" fmla="*/ 35 w 40"/>
                <a:gd name="T31" fmla="*/ 0 h 33"/>
                <a:gd name="T32" fmla="*/ 31 w 40"/>
                <a:gd name="T33" fmla="*/ 2 h 33"/>
                <a:gd name="T34" fmla="*/ 31 w 40"/>
                <a:gd name="T35" fmla="*/ 9 h 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0"/>
                <a:gd name="T55" fmla="*/ 0 h 33"/>
                <a:gd name="T56" fmla="*/ 40 w 40"/>
                <a:gd name="T57" fmla="*/ 33 h 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0" h="33">
                  <a:moveTo>
                    <a:pt x="31" y="9"/>
                  </a:moveTo>
                  <a:lnTo>
                    <a:pt x="31" y="2"/>
                  </a:lnTo>
                  <a:lnTo>
                    <a:pt x="22" y="10"/>
                  </a:lnTo>
                  <a:lnTo>
                    <a:pt x="13" y="17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7" y="33"/>
                  </a:lnTo>
                  <a:lnTo>
                    <a:pt x="10" y="31"/>
                  </a:lnTo>
                  <a:lnTo>
                    <a:pt x="17" y="24"/>
                  </a:lnTo>
                  <a:lnTo>
                    <a:pt x="29" y="17"/>
                  </a:lnTo>
                  <a:lnTo>
                    <a:pt x="38" y="9"/>
                  </a:lnTo>
                  <a:lnTo>
                    <a:pt x="38" y="2"/>
                  </a:lnTo>
                  <a:lnTo>
                    <a:pt x="38" y="9"/>
                  </a:lnTo>
                  <a:lnTo>
                    <a:pt x="40" y="5"/>
                  </a:lnTo>
                  <a:lnTo>
                    <a:pt x="38" y="2"/>
                  </a:lnTo>
                  <a:lnTo>
                    <a:pt x="35" y="0"/>
                  </a:lnTo>
                  <a:lnTo>
                    <a:pt x="31" y="2"/>
                  </a:lnTo>
                  <a:lnTo>
                    <a:pt x="31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14" name="Freeform 121"/>
            <p:cNvSpPr>
              <a:spLocks/>
            </p:cNvSpPr>
            <p:nvPr/>
          </p:nvSpPr>
          <p:spPr bwMode="auto">
            <a:xfrm>
              <a:off x="3779" y="2994"/>
              <a:ext cx="39" cy="47"/>
            </a:xfrm>
            <a:custGeom>
              <a:avLst/>
              <a:gdLst>
                <a:gd name="T0" fmla="*/ 8 w 39"/>
                <a:gd name="T1" fmla="*/ 8 h 47"/>
                <a:gd name="T2" fmla="*/ 1 w 39"/>
                <a:gd name="T3" fmla="*/ 8 h 47"/>
                <a:gd name="T4" fmla="*/ 32 w 39"/>
                <a:gd name="T5" fmla="*/ 47 h 47"/>
                <a:gd name="T6" fmla="*/ 39 w 39"/>
                <a:gd name="T7" fmla="*/ 40 h 47"/>
                <a:gd name="T8" fmla="*/ 8 w 39"/>
                <a:gd name="T9" fmla="*/ 1 h 47"/>
                <a:gd name="T10" fmla="*/ 1 w 39"/>
                <a:gd name="T11" fmla="*/ 1 h 47"/>
                <a:gd name="T12" fmla="*/ 8 w 39"/>
                <a:gd name="T13" fmla="*/ 1 h 47"/>
                <a:gd name="T14" fmla="*/ 4 w 39"/>
                <a:gd name="T15" fmla="*/ 0 h 47"/>
                <a:gd name="T16" fmla="*/ 1 w 39"/>
                <a:gd name="T17" fmla="*/ 1 h 47"/>
                <a:gd name="T18" fmla="*/ 0 w 39"/>
                <a:gd name="T19" fmla="*/ 4 h 47"/>
                <a:gd name="T20" fmla="*/ 1 w 39"/>
                <a:gd name="T21" fmla="*/ 8 h 47"/>
                <a:gd name="T22" fmla="*/ 8 w 39"/>
                <a:gd name="T23" fmla="*/ 8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"/>
                <a:gd name="T37" fmla="*/ 0 h 47"/>
                <a:gd name="T38" fmla="*/ 39 w 39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" h="47">
                  <a:moveTo>
                    <a:pt x="8" y="8"/>
                  </a:moveTo>
                  <a:lnTo>
                    <a:pt x="1" y="8"/>
                  </a:lnTo>
                  <a:lnTo>
                    <a:pt x="32" y="47"/>
                  </a:lnTo>
                  <a:lnTo>
                    <a:pt x="39" y="40"/>
                  </a:lnTo>
                  <a:lnTo>
                    <a:pt x="8" y="1"/>
                  </a:lnTo>
                  <a:lnTo>
                    <a:pt x="1" y="1"/>
                  </a:lnTo>
                  <a:lnTo>
                    <a:pt x="8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1" y="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15" name="Freeform 122"/>
            <p:cNvSpPr>
              <a:spLocks/>
            </p:cNvSpPr>
            <p:nvPr/>
          </p:nvSpPr>
          <p:spPr bwMode="auto">
            <a:xfrm>
              <a:off x="3748" y="2995"/>
              <a:ext cx="39" cy="34"/>
            </a:xfrm>
            <a:custGeom>
              <a:avLst/>
              <a:gdLst>
                <a:gd name="T0" fmla="*/ 8 w 39"/>
                <a:gd name="T1" fmla="*/ 26 h 34"/>
                <a:gd name="T2" fmla="*/ 8 w 39"/>
                <a:gd name="T3" fmla="*/ 33 h 34"/>
                <a:gd name="T4" fmla="*/ 12 w 39"/>
                <a:gd name="T5" fmla="*/ 30 h 34"/>
                <a:gd name="T6" fmla="*/ 19 w 39"/>
                <a:gd name="T7" fmla="*/ 23 h 34"/>
                <a:gd name="T8" fmla="*/ 29 w 39"/>
                <a:gd name="T9" fmla="*/ 15 h 34"/>
                <a:gd name="T10" fmla="*/ 39 w 39"/>
                <a:gd name="T11" fmla="*/ 7 h 34"/>
                <a:gd name="T12" fmla="*/ 32 w 39"/>
                <a:gd name="T13" fmla="*/ 0 h 34"/>
                <a:gd name="T14" fmla="*/ 22 w 39"/>
                <a:gd name="T15" fmla="*/ 8 h 34"/>
                <a:gd name="T16" fmla="*/ 12 w 39"/>
                <a:gd name="T17" fmla="*/ 16 h 34"/>
                <a:gd name="T18" fmla="*/ 5 w 39"/>
                <a:gd name="T19" fmla="*/ 23 h 34"/>
                <a:gd name="T20" fmla="*/ 1 w 39"/>
                <a:gd name="T21" fmla="*/ 26 h 34"/>
                <a:gd name="T22" fmla="*/ 1 w 39"/>
                <a:gd name="T23" fmla="*/ 33 h 34"/>
                <a:gd name="T24" fmla="*/ 1 w 39"/>
                <a:gd name="T25" fmla="*/ 26 h 34"/>
                <a:gd name="T26" fmla="*/ 0 w 39"/>
                <a:gd name="T27" fmla="*/ 29 h 34"/>
                <a:gd name="T28" fmla="*/ 1 w 39"/>
                <a:gd name="T29" fmla="*/ 33 h 34"/>
                <a:gd name="T30" fmla="*/ 5 w 39"/>
                <a:gd name="T31" fmla="*/ 34 h 34"/>
                <a:gd name="T32" fmla="*/ 8 w 39"/>
                <a:gd name="T33" fmla="*/ 33 h 34"/>
                <a:gd name="T34" fmla="*/ 8 w 39"/>
                <a:gd name="T35" fmla="*/ 26 h 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9"/>
                <a:gd name="T55" fmla="*/ 0 h 34"/>
                <a:gd name="T56" fmla="*/ 39 w 39"/>
                <a:gd name="T57" fmla="*/ 34 h 3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9" h="34">
                  <a:moveTo>
                    <a:pt x="8" y="26"/>
                  </a:moveTo>
                  <a:lnTo>
                    <a:pt x="8" y="33"/>
                  </a:lnTo>
                  <a:lnTo>
                    <a:pt x="12" y="30"/>
                  </a:lnTo>
                  <a:lnTo>
                    <a:pt x="19" y="23"/>
                  </a:lnTo>
                  <a:lnTo>
                    <a:pt x="29" y="15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2" y="8"/>
                  </a:lnTo>
                  <a:lnTo>
                    <a:pt x="12" y="16"/>
                  </a:lnTo>
                  <a:lnTo>
                    <a:pt x="5" y="23"/>
                  </a:lnTo>
                  <a:lnTo>
                    <a:pt x="1" y="26"/>
                  </a:lnTo>
                  <a:lnTo>
                    <a:pt x="1" y="33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5" y="34"/>
                  </a:lnTo>
                  <a:lnTo>
                    <a:pt x="8" y="33"/>
                  </a:lnTo>
                  <a:lnTo>
                    <a:pt x="8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16" name="Freeform 123"/>
            <p:cNvSpPr>
              <a:spLocks/>
            </p:cNvSpPr>
            <p:nvPr/>
          </p:nvSpPr>
          <p:spPr bwMode="auto">
            <a:xfrm>
              <a:off x="3749" y="3021"/>
              <a:ext cx="39" cy="45"/>
            </a:xfrm>
            <a:custGeom>
              <a:avLst/>
              <a:gdLst>
                <a:gd name="T0" fmla="*/ 31 w 39"/>
                <a:gd name="T1" fmla="*/ 37 h 45"/>
                <a:gd name="T2" fmla="*/ 38 w 39"/>
                <a:gd name="T3" fmla="*/ 37 h 45"/>
                <a:gd name="T4" fmla="*/ 7 w 39"/>
                <a:gd name="T5" fmla="*/ 0 h 45"/>
                <a:gd name="T6" fmla="*/ 0 w 39"/>
                <a:gd name="T7" fmla="*/ 7 h 45"/>
                <a:gd name="T8" fmla="*/ 31 w 39"/>
                <a:gd name="T9" fmla="*/ 44 h 45"/>
                <a:gd name="T10" fmla="*/ 38 w 39"/>
                <a:gd name="T11" fmla="*/ 44 h 45"/>
                <a:gd name="T12" fmla="*/ 31 w 39"/>
                <a:gd name="T13" fmla="*/ 44 h 45"/>
                <a:gd name="T14" fmla="*/ 34 w 39"/>
                <a:gd name="T15" fmla="*/ 45 h 45"/>
                <a:gd name="T16" fmla="*/ 38 w 39"/>
                <a:gd name="T17" fmla="*/ 44 h 45"/>
                <a:gd name="T18" fmla="*/ 39 w 39"/>
                <a:gd name="T19" fmla="*/ 41 h 45"/>
                <a:gd name="T20" fmla="*/ 38 w 39"/>
                <a:gd name="T21" fmla="*/ 37 h 45"/>
                <a:gd name="T22" fmla="*/ 31 w 39"/>
                <a:gd name="T23" fmla="*/ 37 h 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"/>
                <a:gd name="T37" fmla="*/ 0 h 45"/>
                <a:gd name="T38" fmla="*/ 39 w 39"/>
                <a:gd name="T39" fmla="*/ 45 h 4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" h="45">
                  <a:moveTo>
                    <a:pt x="31" y="37"/>
                  </a:moveTo>
                  <a:lnTo>
                    <a:pt x="38" y="37"/>
                  </a:lnTo>
                  <a:lnTo>
                    <a:pt x="7" y="0"/>
                  </a:lnTo>
                  <a:lnTo>
                    <a:pt x="0" y="7"/>
                  </a:lnTo>
                  <a:lnTo>
                    <a:pt x="31" y="44"/>
                  </a:lnTo>
                  <a:lnTo>
                    <a:pt x="38" y="44"/>
                  </a:lnTo>
                  <a:lnTo>
                    <a:pt x="31" y="44"/>
                  </a:lnTo>
                  <a:lnTo>
                    <a:pt x="34" y="45"/>
                  </a:lnTo>
                  <a:lnTo>
                    <a:pt x="38" y="44"/>
                  </a:lnTo>
                  <a:lnTo>
                    <a:pt x="39" y="41"/>
                  </a:lnTo>
                  <a:lnTo>
                    <a:pt x="38" y="37"/>
                  </a:lnTo>
                  <a:lnTo>
                    <a:pt x="31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17" name="Freeform 124"/>
            <p:cNvSpPr>
              <a:spLocks/>
            </p:cNvSpPr>
            <p:nvPr/>
          </p:nvSpPr>
          <p:spPr bwMode="auto">
            <a:xfrm>
              <a:off x="3954" y="2899"/>
              <a:ext cx="9" cy="8"/>
            </a:xfrm>
            <a:custGeom>
              <a:avLst/>
              <a:gdLst>
                <a:gd name="T0" fmla="*/ 9 w 9"/>
                <a:gd name="T1" fmla="*/ 1 h 8"/>
                <a:gd name="T2" fmla="*/ 5 w 9"/>
                <a:gd name="T3" fmla="*/ 0 h 8"/>
                <a:gd name="T4" fmla="*/ 2 w 9"/>
                <a:gd name="T5" fmla="*/ 1 h 8"/>
                <a:gd name="T6" fmla="*/ 0 w 9"/>
                <a:gd name="T7" fmla="*/ 4 h 8"/>
                <a:gd name="T8" fmla="*/ 2 w 9"/>
                <a:gd name="T9" fmla="*/ 8 h 8"/>
                <a:gd name="T10" fmla="*/ 9 w 9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8"/>
                <a:gd name="T20" fmla="*/ 9 w 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8">
                  <a:moveTo>
                    <a:pt x="9" y="1"/>
                  </a:move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2" y="8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18" name="Freeform 125"/>
            <p:cNvSpPr>
              <a:spLocks/>
            </p:cNvSpPr>
            <p:nvPr/>
          </p:nvSpPr>
          <p:spPr bwMode="auto">
            <a:xfrm>
              <a:off x="3861" y="2900"/>
              <a:ext cx="110" cy="124"/>
            </a:xfrm>
            <a:custGeom>
              <a:avLst/>
              <a:gdLst>
                <a:gd name="T0" fmla="*/ 7 w 110"/>
                <a:gd name="T1" fmla="*/ 124 h 124"/>
                <a:gd name="T2" fmla="*/ 48 w 110"/>
                <a:gd name="T3" fmla="*/ 91 h 124"/>
                <a:gd name="T4" fmla="*/ 76 w 110"/>
                <a:gd name="T5" fmla="*/ 66 h 124"/>
                <a:gd name="T6" fmla="*/ 95 w 110"/>
                <a:gd name="T7" fmla="*/ 47 h 124"/>
                <a:gd name="T8" fmla="*/ 106 w 110"/>
                <a:gd name="T9" fmla="*/ 32 h 124"/>
                <a:gd name="T10" fmla="*/ 110 w 110"/>
                <a:gd name="T11" fmla="*/ 21 h 124"/>
                <a:gd name="T12" fmla="*/ 110 w 110"/>
                <a:gd name="T13" fmla="*/ 12 h 124"/>
                <a:gd name="T14" fmla="*/ 105 w 110"/>
                <a:gd name="T15" fmla="*/ 6 h 124"/>
                <a:gd name="T16" fmla="*/ 102 w 110"/>
                <a:gd name="T17" fmla="*/ 0 h 124"/>
                <a:gd name="T18" fmla="*/ 95 w 110"/>
                <a:gd name="T19" fmla="*/ 7 h 124"/>
                <a:gd name="T20" fmla="*/ 98 w 110"/>
                <a:gd name="T21" fmla="*/ 10 h 124"/>
                <a:gd name="T22" fmla="*/ 100 w 110"/>
                <a:gd name="T23" fmla="*/ 14 h 124"/>
                <a:gd name="T24" fmla="*/ 100 w 110"/>
                <a:gd name="T25" fmla="*/ 19 h 124"/>
                <a:gd name="T26" fmla="*/ 97 w 110"/>
                <a:gd name="T27" fmla="*/ 27 h 124"/>
                <a:gd name="T28" fmla="*/ 88 w 110"/>
                <a:gd name="T29" fmla="*/ 40 h 124"/>
                <a:gd name="T30" fmla="*/ 69 w 110"/>
                <a:gd name="T31" fmla="*/ 58 h 124"/>
                <a:gd name="T32" fmla="*/ 41 w 110"/>
                <a:gd name="T33" fmla="*/ 84 h 124"/>
                <a:gd name="T34" fmla="*/ 0 w 110"/>
                <a:gd name="T35" fmla="*/ 117 h 124"/>
                <a:gd name="T36" fmla="*/ 7 w 110"/>
                <a:gd name="T37" fmla="*/ 124 h 1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0"/>
                <a:gd name="T58" fmla="*/ 0 h 124"/>
                <a:gd name="T59" fmla="*/ 110 w 110"/>
                <a:gd name="T60" fmla="*/ 124 h 12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0" h="124">
                  <a:moveTo>
                    <a:pt x="7" y="124"/>
                  </a:moveTo>
                  <a:lnTo>
                    <a:pt x="48" y="91"/>
                  </a:lnTo>
                  <a:lnTo>
                    <a:pt x="76" y="66"/>
                  </a:lnTo>
                  <a:lnTo>
                    <a:pt x="95" y="47"/>
                  </a:lnTo>
                  <a:lnTo>
                    <a:pt x="106" y="32"/>
                  </a:lnTo>
                  <a:lnTo>
                    <a:pt x="110" y="21"/>
                  </a:lnTo>
                  <a:lnTo>
                    <a:pt x="110" y="12"/>
                  </a:lnTo>
                  <a:lnTo>
                    <a:pt x="105" y="6"/>
                  </a:lnTo>
                  <a:lnTo>
                    <a:pt x="102" y="0"/>
                  </a:lnTo>
                  <a:lnTo>
                    <a:pt x="95" y="7"/>
                  </a:lnTo>
                  <a:lnTo>
                    <a:pt x="98" y="10"/>
                  </a:lnTo>
                  <a:lnTo>
                    <a:pt x="100" y="14"/>
                  </a:lnTo>
                  <a:lnTo>
                    <a:pt x="100" y="19"/>
                  </a:lnTo>
                  <a:lnTo>
                    <a:pt x="97" y="27"/>
                  </a:lnTo>
                  <a:lnTo>
                    <a:pt x="88" y="40"/>
                  </a:lnTo>
                  <a:lnTo>
                    <a:pt x="69" y="58"/>
                  </a:lnTo>
                  <a:lnTo>
                    <a:pt x="41" y="84"/>
                  </a:lnTo>
                  <a:lnTo>
                    <a:pt x="0" y="117"/>
                  </a:lnTo>
                  <a:lnTo>
                    <a:pt x="7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919" name="Freeform 126"/>
            <p:cNvSpPr>
              <a:spLocks/>
            </p:cNvSpPr>
            <p:nvPr/>
          </p:nvSpPr>
          <p:spPr bwMode="auto">
            <a:xfrm>
              <a:off x="3859" y="3017"/>
              <a:ext cx="9" cy="8"/>
            </a:xfrm>
            <a:custGeom>
              <a:avLst/>
              <a:gdLst>
                <a:gd name="T0" fmla="*/ 2 w 9"/>
                <a:gd name="T1" fmla="*/ 0 h 8"/>
                <a:gd name="T2" fmla="*/ 0 w 9"/>
                <a:gd name="T3" fmla="*/ 4 h 8"/>
                <a:gd name="T4" fmla="*/ 2 w 9"/>
                <a:gd name="T5" fmla="*/ 7 h 8"/>
                <a:gd name="T6" fmla="*/ 5 w 9"/>
                <a:gd name="T7" fmla="*/ 8 h 8"/>
                <a:gd name="T8" fmla="*/ 9 w 9"/>
                <a:gd name="T9" fmla="*/ 7 h 8"/>
                <a:gd name="T10" fmla="*/ 2 w 9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8"/>
                <a:gd name="T20" fmla="*/ 9 w 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8">
                  <a:moveTo>
                    <a:pt x="2" y="0"/>
                  </a:moveTo>
                  <a:lnTo>
                    <a:pt x="0" y="4"/>
                  </a:lnTo>
                  <a:lnTo>
                    <a:pt x="2" y="7"/>
                  </a:lnTo>
                  <a:lnTo>
                    <a:pt x="5" y="8"/>
                  </a:lnTo>
                  <a:lnTo>
                    <a:pt x="9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030826" y="4587292"/>
            <a:ext cx="2592388" cy="2052119"/>
            <a:chOff x="2937" y="2865"/>
            <a:chExt cx="1050" cy="1074"/>
          </a:xfrm>
        </p:grpSpPr>
        <p:sp>
          <p:nvSpPr>
            <p:cNvPr id="28678" name="Freeform 6"/>
            <p:cNvSpPr>
              <a:spLocks/>
            </p:cNvSpPr>
            <p:nvPr/>
          </p:nvSpPr>
          <p:spPr bwMode="auto">
            <a:xfrm>
              <a:off x="2943" y="3155"/>
              <a:ext cx="833" cy="779"/>
            </a:xfrm>
            <a:custGeom>
              <a:avLst/>
              <a:gdLst>
                <a:gd name="T0" fmla="*/ 173 w 833"/>
                <a:gd name="T1" fmla="*/ 491 h 779"/>
                <a:gd name="T2" fmla="*/ 180 w 833"/>
                <a:gd name="T3" fmla="*/ 488 h 779"/>
                <a:gd name="T4" fmla="*/ 190 w 833"/>
                <a:gd name="T5" fmla="*/ 485 h 779"/>
                <a:gd name="T6" fmla="*/ 185 w 833"/>
                <a:gd name="T7" fmla="*/ 482 h 779"/>
                <a:gd name="T8" fmla="*/ 182 w 833"/>
                <a:gd name="T9" fmla="*/ 478 h 779"/>
                <a:gd name="T10" fmla="*/ 180 w 833"/>
                <a:gd name="T11" fmla="*/ 468 h 779"/>
                <a:gd name="T12" fmla="*/ 187 w 833"/>
                <a:gd name="T13" fmla="*/ 462 h 779"/>
                <a:gd name="T14" fmla="*/ 197 w 833"/>
                <a:gd name="T15" fmla="*/ 462 h 779"/>
                <a:gd name="T16" fmla="*/ 205 w 833"/>
                <a:gd name="T17" fmla="*/ 470 h 779"/>
                <a:gd name="T18" fmla="*/ 206 w 833"/>
                <a:gd name="T19" fmla="*/ 479 h 779"/>
                <a:gd name="T20" fmla="*/ 199 w 833"/>
                <a:gd name="T21" fmla="*/ 485 h 779"/>
                <a:gd name="T22" fmla="*/ 195 w 833"/>
                <a:gd name="T23" fmla="*/ 486 h 779"/>
                <a:gd name="T24" fmla="*/ 190 w 833"/>
                <a:gd name="T25" fmla="*/ 485 h 779"/>
                <a:gd name="T26" fmla="*/ 292 w 833"/>
                <a:gd name="T27" fmla="*/ 698 h 779"/>
                <a:gd name="T28" fmla="*/ 321 w 833"/>
                <a:gd name="T29" fmla="*/ 688 h 779"/>
                <a:gd name="T30" fmla="*/ 330 w 833"/>
                <a:gd name="T31" fmla="*/ 692 h 779"/>
                <a:gd name="T32" fmla="*/ 335 w 833"/>
                <a:gd name="T33" fmla="*/ 701 h 779"/>
                <a:gd name="T34" fmla="*/ 333 w 833"/>
                <a:gd name="T35" fmla="*/ 709 h 779"/>
                <a:gd name="T36" fmla="*/ 323 w 833"/>
                <a:gd name="T37" fmla="*/ 712 h 779"/>
                <a:gd name="T38" fmla="*/ 314 w 833"/>
                <a:gd name="T39" fmla="*/ 709 h 779"/>
                <a:gd name="T40" fmla="*/ 309 w 833"/>
                <a:gd name="T41" fmla="*/ 701 h 779"/>
                <a:gd name="T42" fmla="*/ 312 w 833"/>
                <a:gd name="T43" fmla="*/ 691 h 779"/>
                <a:gd name="T44" fmla="*/ 311 w 833"/>
                <a:gd name="T45" fmla="*/ 691 h 779"/>
                <a:gd name="T46" fmla="*/ 295 w 833"/>
                <a:gd name="T47" fmla="*/ 697 h 779"/>
                <a:gd name="T48" fmla="*/ 338 w 833"/>
                <a:gd name="T49" fmla="*/ 779 h 779"/>
                <a:gd name="T50" fmla="*/ 497 w 833"/>
                <a:gd name="T51" fmla="*/ 0 h 779"/>
                <a:gd name="T52" fmla="*/ 39 w 833"/>
                <a:gd name="T53" fmla="*/ 253 h 779"/>
                <a:gd name="T54" fmla="*/ 44 w 833"/>
                <a:gd name="T55" fmla="*/ 250 h 779"/>
                <a:gd name="T56" fmla="*/ 52 w 833"/>
                <a:gd name="T57" fmla="*/ 248 h 779"/>
                <a:gd name="T58" fmla="*/ 52 w 833"/>
                <a:gd name="T59" fmla="*/ 240 h 779"/>
                <a:gd name="T60" fmla="*/ 57 w 833"/>
                <a:gd name="T61" fmla="*/ 234 h 779"/>
                <a:gd name="T62" fmla="*/ 68 w 833"/>
                <a:gd name="T63" fmla="*/ 234 h 779"/>
                <a:gd name="T64" fmla="*/ 75 w 833"/>
                <a:gd name="T65" fmla="*/ 241 h 779"/>
                <a:gd name="T66" fmla="*/ 76 w 833"/>
                <a:gd name="T67" fmla="*/ 250 h 779"/>
                <a:gd name="T68" fmla="*/ 70 w 833"/>
                <a:gd name="T69" fmla="*/ 256 h 779"/>
                <a:gd name="T70" fmla="*/ 60 w 833"/>
                <a:gd name="T71" fmla="*/ 255 h 779"/>
                <a:gd name="T72" fmla="*/ 52 w 833"/>
                <a:gd name="T73" fmla="*/ 248 h 779"/>
                <a:gd name="T74" fmla="*/ 46 w 833"/>
                <a:gd name="T75" fmla="*/ 250 h 779"/>
                <a:gd name="T76" fmla="*/ 39 w 833"/>
                <a:gd name="T77" fmla="*/ 253 h 77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33"/>
                <a:gd name="T118" fmla="*/ 0 h 779"/>
                <a:gd name="T119" fmla="*/ 833 w 833"/>
                <a:gd name="T120" fmla="*/ 779 h 77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33" h="779">
                  <a:moveTo>
                    <a:pt x="39" y="253"/>
                  </a:moveTo>
                  <a:lnTo>
                    <a:pt x="173" y="491"/>
                  </a:lnTo>
                  <a:lnTo>
                    <a:pt x="176" y="489"/>
                  </a:lnTo>
                  <a:lnTo>
                    <a:pt x="180" y="488"/>
                  </a:lnTo>
                  <a:lnTo>
                    <a:pt x="186" y="486"/>
                  </a:lnTo>
                  <a:lnTo>
                    <a:pt x="190" y="485"/>
                  </a:lnTo>
                  <a:lnTo>
                    <a:pt x="187" y="484"/>
                  </a:lnTo>
                  <a:lnTo>
                    <a:pt x="185" y="482"/>
                  </a:lnTo>
                  <a:lnTo>
                    <a:pt x="184" y="480"/>
                  </a:lnTo>
                  <a:lnTo>
                    <a:pt x="182" y="478"/>
                  </a:lnTo>
                  <a:lnTo>
                    <a:pt x="180" y="473"/>
                  </a:lnTo>
                  <a:lnTo>
                    <a:pt x="180" y="468"/>
                  </a:lnTo>
                  <a:lnTo>
                    <a:pt x="183" y="465"/>
                  </a:lnTo>
                  <a:lnTo>
                    <a:pt x="187" y="462"/>
                  </a:lnTo>
                  <a:lnTo>
                    <a:pt x="192" y="461"/>
                  </a:lnTo>
                  <a:lnTo>
                    <a:pt x="197" y="462"/>
                  </a:lnTo>
                  <a:lnTo>
                    <a:pt x="202" y="465"/>
                  </a:lnTo>
                  <a:lnTo>
                    <a:pt x="205" y="470"/>
                  </a:lnTo>
                  <a:lnTo>
                    <a:pt x="206" y="474"/>
                  </a:lnTo>
                  <a:lnTo>
                    <a:pt x="206" y="479"/>
                  </a:lnTo>
                  <a:lnTo>
                    <a:pt x="204" y="482"/>
                  </a:lnTo>
                  <a:lnTo>
                    <a:pt x="199" y="485"/>
                  </a:lnTo>
                  <a:lnTo>
                    <a:pt x="197" y="486"/>
                  </a:lnTo>
                  <a:lnTo>
                    <a:pt x="195" y="486"/>
                  </a:lnTo>
                  <a:lnTo>
                    <a:pt x="192" y="486"/>
                  </a:lnTo>
                  <a:lnTo>
                    <a:pt x="190" y="485"/>
                  </a:lnTo>
                  <a:lnTo>
                    <a:pt x="173" y="491"/>
                  </a:lnTo>
                  <a:lnTo>
                    <a:pt x="292" y="698"/>
                  </a:lnTo>
                  <a:lnTo>
                    <a:pt x="316" y="689"/>
                  </a:lnTo>
                  <a:lnTo>
                    <a:pt x="321" y="688"/>
                  </a:lnTo>
                  <a:lnTo>
                    <a:pt x="326" y="689"/>
                  </a:lnTo>
                  <a:lnTo>
                    <a:pt x="330" y="692"/>
                  </a:lnTo>
                  <a:lnTo>
                    <a:pt x="334" y="696"/>
                  </a:lnTo>
                  <a:lnTo>
                    <a:pt x="335" y="701"/>
                  </a:lnTo>
                  <a:lnTo>
                    <a:pt x="335" y="705"/>
                  </a:lnTo>
                  <a:lnTo>
                    <a:pt x="333" y="709"/>
                  </a:lnTo>
                  <a:lnTo>
                    <a:pt x="328" y="711"/>
                  </a:lnTo>
                  <a:lnTo>
                    <a:pt x="323" y="712"/>
                  </a:lnTo>
                  <a:lnTo>
                    <a:pt x="319" y="711"/>
                  </a:lnTo>
                  <a:lnTo>
                    <a:pt x="314" y="709"/>
                  </a:lnTo>
                  <a:lnTo>
                    <a:pt x="311" y="705"/>
                  </a:lnTo>
                  <a:lnTo>
                    <a:pt x="309" y="701"/>
                  </a:lnTo>
                  <a:lnTo>
                    <a:pt x="309" y="695"/>
                  </a:lnTo>
                  <a:lnTo>
                    <a:pt x="312" y="691"/>
                  </a:lnTo>
                  <a:lnTo>
                    <a:pt x="316" y="689"/>
                  </a:lnTo>
                  <a:lnTo>
                    <a:pt x="311" y="691"/>
                  </a:lnTo>
                  <a:lnTo>
                    <a:pt x="302" y="695"/>
                  </a:lnTo>
                  <a:lnTo>
                    <a:pt x="295" y="697"/>
                  </a:lnTo>
                  <a:lnTo>
                    <a:pt x="292" y="698"/>
                  </a:lnTo>
                  <a:lnTo>
                    <a:pt x="338" y="779"/>
                  </a:lnTo>
                  <a:lnTo>
                    <a:pt x="833" y="593"/>
                  </a:lnTo>
                  <a:lnTo>
                    <a:pt x="497" y="0"/>
                  </a:lnTo>
                  <a:lnTo>
                    <a:pt x="0" y="186"/>
                  </a:lnTo>
                  <a:lnTo>
                    <a:pt x="39" y="253"/>
                  </a:lnTo>
                  <a:lnTo>
                    <a:pt x="41" y="253"/>
                  </a:lnTo>
                  <a:lnTo>
                    <a:pt x="44" y="250"/>
                  </a:lnTo>
                  <a:lnTo>
                    <a:pt x="49" y="249"/>
                  </a:lnTo>
                  <a:lnTo>
                    <a:pt x="52" y="248"/>
                  </a:lnTo>
                  <a:lnTo>
                    <a:pt x="50" y="243"/>
                  </a:lnTo>
                  <a:lnTo>
                    <a:pt x="52" y="240"/>
                  </a:lnTo>
                  <a:lnTo>
                    <a:pt x="54" y="236"/>
                  </a:lnTo>
                  <a:lnTo>
                    <a:pt x="57" y="234"/>
                  </a:lnTo>
                  <a:lnTo>
                    <a:pt x="62" y="233"/>
                  </a:lnTo>
                  <a:lnTo>
                    <a:pt x="68" y="234"/>
                  </a:lnTo>
                  <a:lnTo>
                    <a:pt x="71" y="237"/>
                  </a:lnTo>
                  <a:lnTo>
                    <a:pt x="75" y="241"/>
                  </a:lnTo>
                  <a:lnTo>
                    <a:pt x="76" y="246"/>
                  </a:lnTo>
                  <a:lnTo>
                    <a:pt x="76" y="250"/>
                  </a:lnTo>
                  <a:lnTo>
                    <a:pt x="74" y="254"/>
                  </a:lnTo>
                  <a:lnTo>
                    <a:pt x="70" y="256"/>
                  </a:lnTo>
                  <a:lnTo>
                    <a:pt x="64" y="256"/>
                  </a:lnTo>
                  <a:lnTo>
                    <a:pt x="60" y="255"/>
                  </a:lnTo>
                  <a:lnTo>
                    <a:pt x="55" y="251"/>
                  </a:lnTo>
                  <a:lnTo>
                    <a:pt x="52" y="248"/>
                  </a:lnTo>
                  <a:lnTo>
                    <a:pt x="49" y="249"/>
                  </a:lnTo>
                  <a:lnTo>
                    <a:pt x="46" y="250"/>
                  </a:lnTo>
                  <a:lnTo>
                    <a:pt x="41" y="253"/>
                  </a:lnTo>
                  <a:lnTo>
                    <a:pt x="39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79" name="Freeform 7"/>
            <p:cNvSpPr>
              <a:spLocks/>
            </p:cNvSpPr>
            <p:nvPr/>
          </p:nvSpPr>
          <p:spPr bwMode="auto">
            <a:xfrm>
              <a:off x="2978" y="3406"/>
              <a:ext cx="142" cy="244"/>
            </a:xfrm>
            <a:custGeom>
              <a:avLst/>
              <a:gdLst>
                <a:gd name="T0" fmla="*/ 137 w 142"/>
                <a:gd name="T1" fmla="*/ 236 h 244"/>
                <a:gd name="T2" fmla="*/ 142 w 142"/>
                <a:gd name="T3" fmla="*/ 238 h 244"/>
                <a:gd name="T4" fmla="*/ 7 w 142"/>
                <a:gd name="T5" fmla="*/ 0 h 244"/>
                <a:gd name="T6" fmla="*/ 0 w 142"/>
                <a:gd name="T7" fmla="*/ 3 h 244"/>
                <a:gd name="T8" fmla="*/ 135 w 142"/>
                <a:gd name="T9" fmla="*/ 241 h 244"/>
                <a:gd name="T10" fmla="*/ 140 w 142"/>
                <a:gd name="T11" fmla="*/ 243 h 244"/>
                <a:gd name="T12" fmla="*/ 135 w 142"/>
                <a:gd name="T13" fmla="*/ 241 h 244"/>
                <a:gd name="T14" fmla="*/ 137 w 142"/>
                <a:gd name="T15" fmla="*/ 244 h 244"/>
                <a:gd name="T16" fmla="*/ 140 w 142"/>
                <a:gd name="T17" fmla="*/ 243 h 244"/>
                <a:gd name="T18" fmla="*/ 137 w 142"/>
                <a:gd name="T19" fmla="*/ 236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2"/>
                <a:gd name="T31" fmla="*/ 0 h 244"/>
                <a:gd name="T32" fmla="*/ 142 w 142"/>
                <a:gd name="T33" fmla="*/ 244 h 2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2" h="244">
                  <a:moveTo>
                    <a:pt x="137" y="236"/>
                  </a:moveTo>
                  <a:lnTo>
                    <a:pt x="142" y="238"/>
                  </a:lnTo>
                  <a:lnTo>
                    <a:pt x="7" y="0"/>
                  </a:lnTo>
                  <a:lnTo>
                    <a:pt x="0" y="3"/>
                  </a:lnTo>
                  <a:lnTo>
                    <a:pt x="135" y="241"/>
                  </a:lnTo>
                  <a:lnTo>
                    <a:pt x="140" y="243"/>
                  </a:lnTo>
                  <a:lnTo>
                    <a:pt x="135" y="241"/>
                  </a:lnTo>
                  <a:lnTo>
                    <a:pt x="137" y="244"/>
                  </a:lnTo>
                  <a:lnTo>
                    <a:pt x="140" y="243"/>
                  </a:lnTo>
                  <a:lnTo>
                    <a:pt x="137" y="2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80" name="Freeform 8"/>
            <p:cNvSpPr>
              <a:spLocks/>
            </p:cNvSpPr>
            <p:nvPr/>
          </p:nvSpPr>
          <p:spPr bwMode="auto">
            <a:xfrm>
              <a:off x="3115" y="3636"/>
              <a:ext cx="31" cy="13"/>
            </a:xfrm>
            <a:custGeom>
              <a:avLst/>
              <a:gdLst>
                <a:gd name="T0" fmla="*/ 17 w 31"/>
                <a:gd name="T1" fmla="*/ 7 h 13"/>
                <a:gd name="T2" fmla="*/ 17 w 31"/>
                <a:gd name="T3" fmla="*/ 0 h 13"/>
                <a:gd name="T4" fmla="*/ 13 w 31"/>
                <a:gd name="T5" fmla="*/ 1 h 13"/>
                <a:gd name="T6" fmla="*/ 7 w 31"/>
                <a:gd name="T7" fmla="*/ 4 h 13"/>
                <a:gd name="T8" fmla="*/ 3 w 31"/>
                <a:gd name="T9" fmla="*/ 5 h 13"/>
                <a:gd name="T10" fmla="*/ 0 w 31"/>
                <a:gd name="T11" fmla="*/ 6 h 13"/>
                <a:gd name="T12" fmla="*/ 3 w 31"/>
                <a:gd name="T13" fmla="*/ 13 h 13"/>
                <a:gd name="T14" fmla="*/ 5 w 31"/>
                <a:gd name="T15" fmla="*/ 12 h 13"/>
                <a:gd name="T16" fmla="*/ 10 w 31"/>
                <a:gd name="T17" fmla="*/ 11 h 13"/>
                <a:gd name="T18" fmla="*/ 15 w 31"/>
                <a:gd name="T19" fmla="*/ 8 h 13"/>
                <a:gd name="T20" fmla="*/ 19 w 31"/>
                <a:gd name="T21" fmla="*/ 7 h 13"/>
                <a:gd name="T22" fmla="*/ 19 w 31"/>
                <a:gd name="T23" fmla="*/ 0 h 13"/>
                <a:gd name="T24" fmla="*/ 19 w 31"/>
                <a:gd name="T25" fmla="*/ 7 h 13"/>
                <a:gd name="T26" fmla="*/ 31 w 31"/>
                <a:gd name="T27" fmla="*/ 4 h 13"/>
                <a:gd name="T28" fmla="*/ 19 w 31"/>
                <a:gd name="T29" fmla="*/ 0 h 13"/>
                <a:gd name="T30" fmla="*/ 17 w 31"/>
                <a:gd name="T31" fmla="*/ 7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1"/>
                <a:gd name="T49" fmla="*/ 0 h 13"/>
                <a:gd name="T50" fmla="*/ 31 w 31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1" h="13">
                  <a:moveTo>
                    <a:pt x="17" y="7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7" y="4"/>
                  </a:lnTo>
                  <a:lnTo>
                    <a:pt x="3" y="5"/>
                  </a:lnTo>
                  <a:lnTo>
                    <a:pt x="0" y="6"/>
                  </a:lnTo>
                  <a:lnTo>
                    <a:pt x="3" y="13"/>
                  </a:lnTo>
                  <a:lnTo>
                    <a:pt x="5" y="12"/>
                  </a:lnTo>
                  <a:lnTo>
                    <a:pt x="10" y="11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9" y="7"/>
                  </a:lnTo>
                  <a:lnTo>
                    <a:pt x="31" y="4"/>
                  </a:lnTo>
                  <a:lnTo>
                    <a:pt x="19" y="0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81" name="Freeform 9"/>
            <p:cNvSpPr>
              <a:spLocks/>
            </p:cNvSpPr>
            <p:nvPr/>
          </p:nvSpPr>
          <p:spPr bwMode="auto">
            <a:xfrm>
              <a:off x="3121" y="3630"/>
              <a:ext cx="13" cy="13"/>
            </a:xfrm>
            <a:custGeom>
              <a:avLst/>
              <a:gdLst>
                <a:gd name="T0" fmla="*/ 0 w 13"/>
                <a:gd name="T1" fmla="*/ 5 h 13"/>
                <a:gd name="T2" fmla="*/ 0 w 13"/>
                <a:gd name="T3" fmla="*/ 5 h 13"/>
                <a:gd name="T4" fmla="*/ 2 w 13"/>
                <a:gd name="T5" fmla="*/ 7 h 13"/>
                <a:gd name="T6" fmla="*/ 5 w 13"/>
                <a:gd name="T7" fmla="*/ 10 h 13"/>
                <a:gd name="T8" fmla="*/ 8 w 13"/>
                <a:gd name="T9" fmla="*/ 12 h 13"/>
                <a:gd name="T10" fmla="*/ 11 w 13"/>
                <a:gd name="T11" fmla="*/ 13 h 13"/>
                <a:gd name="T12" fmla="*/ 13 w 13"/>
                <a:gd name="T13" fmla="*/ 6 h 13"/>
                <a:gd name="T14" fmla="*/ 11 w 13"/>
                <a:gd name="T15" fmla="*/ 5 h 13"/>
                <a:gd name="T16" fmla="*/ 9 w 13"/>
                <a:gd name="T17" fmla="*/ 5 h 13"/>
                <a:gd name="T18" fmla="*/ 9 w 13"/>
                <a:gd name="T19" fmla="*/ 3 h 13"/>
                <a:gd name="T20" fmla="*/ 7 w 13"/>
                <a:gd name="T21" fmla="*/ 0 h 13"/>
                <a:gd name="T22" fmla="*/ 7 w 13"/>
                <a:gd name="T23" fmla="*/ 0 h 13"/>
                <a:gd name="T24" fmla="*/ 0 w 13"/>
                <a:gd name="T25" fmla="*/ 5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13"/>
                <a:gd name="T41" fmla="*/ 13 w 13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13">
                  <a:moveTo>
                    <a:pt x="0" y="5"/>
                  </a:moveTo>
                  <a:lnTo>
                    <a:pt x="0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8" y="12"/>
                  </a:lnTo>
                  <a:lnTo>
                    <a:pt x="11" y="13"/>
                  </a:lnTo>
                  <a:lnTo>
                    <a:pt x="13" y="6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82" name="Freeform 10"/>
            <p:cNvSpPr>
              <a:spLocks/>
            </p:cNvSpPr>
            <p:nvPr/>
          </p:nvSpPr>
          <p:spPr bwMode="auto">
            <a:xfrm>
              <a:off x="3120" y="3614"/>
              <a:ext cx="12" cy="21"/>
            </a:xfrm>
            <a:custGeom>
              <a:avLst/>
              <a:gdLst>
                <a:gd name="T0" fmla="*/ 9 w 12"/>
                <a:gd name="T1" fmla="*/ 0 h 21"/>
                <a:gd name="T2" fmla="*/ 9 w 12"/>
                <a:gd name="T3" fmla="*/ 0 h 21"/>
                <a:gd name="T4" fmla="*/ 3 w 12"/>
                <a:gd name="T5" fmla="*/ 2 h 21"/>
                <a:gd name="T6" fmla="*/ 0 w 12"/>
                <a:gd name="T7" fmla="*/ 8 h 21"/>
                <a:gd name="T8" fmla="*/ 0 w 12"/>
                <a:gd name="T9" fmla="*/ 14 h 21"/>
                <a:gd name="T10" fmla="*/ 1 w 12"/>
                <a:gd name="T11" fmla="*/ 21 h 21"/>
                <a:gd name="T12" fmla="*/ 8 w 12"/>
                <a:gd name="T13" fmla="*/ 16 h 21"/>
                <a:gd name="T14" fmla="*/ 7 w 12"/>
                <a:gd name="T15" fmla="*/ 14 h 21"/>
                <a:gd name="T16" fmla="*/ 7 w 12"/>
                <a:gd name="T17" fmla="*/ 11 h 21"/>
                <a:gd name="T18" fmla="*/ 8 w 12"/>
                <a:gd name="T19" fmla="*/ 9 h 21"/>
                <a:gd name="T20" fmla="*/ 12 w 12"/>
                <a:gd name="T21" fmla="*/ 7 h 21"/>
                <a:gd name="T22" fmla="*/ 12 w 12"/>
                <a:gd name="T23" fmla="*/ 7 h 21"/>
                <a:gd name="T24" fmla="*/ 9 w 12"/>
                <a:gd name="T25" fmla="*/ 0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1"/>
                <a:gd name="T41" fmla="*/ 12 w 12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1">
                  <a:moveTo>
                    <a:pt x="9" y="0"/>
                  </a:moveTo>
                  <a:lnTo>
                    <a:pt x="9" y="0"/>
                  </a:lnTo>
                  <a:lnTo>
                    <a:pt x="3" y="2"/>
                  </a:lnTo>
                  <a:lnTo>
                    <a:pt x="0" y="8"/>
                  </a:lnTo>
                  <a:lnTo>
                    <a:pt x="0" y="14"/>
                  </a:lnTo>
                  <a:lnTo>
                    <a:pt x="1" y="21"/>
                  </a:lnTo>
                  <a:lnTo>
                    <a:pt x="8" y="16"/>
                  </a:lnTo>
                  <a:lnTo>
                    <a:pt x="7" y="14"/>
                  </a:lnTo>
                  <a:lnTo>
                    <a:pt x="7" y="11"/>
                  </a:lnTo>
                  <a:lnTo>
                    <a:pt x="8" y="9"/>
                  </a:lnTo>
                  <a:lnTo>
                    <a:pt x="12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83" name="Freeform 11"/>
            <p:cNvSpPr>
              <a:spLocks/>
            </p:cNvSpPr>
            <p:nvPr/>
          </p:nvSpPr>
          <p:spPr bwMode="auto">
            <a:xfrm>
              <a:off x="3129" y="3612"/>
              <a:ext cx="23" cy="15"/>
            </a:xfrm>
            <a:custGeom>
              <a:avLst/>
              <a:gdLst>
                <a:gd name="T0" fmla="*/ 23 w 23"/>
                <a:gd name="T1" fmla="*/ 10 h 15"/>
                <a:gd name="T2" fmla="*/ 23 w 23"/>
                <a:gd name="T3" fmla="*/ 11 h 15"/>
                <a:gd name="T4" fmla="*/ 18 w 23"/>
                <a:gd name="T5" fmla="*/ 4 h 15"/>
                <a:gd name="T6" fmla="*/ 12 w 23"/>
                <a:gd name="T7" fmla="*/ 2 h 15"/>
                <a:gd name="T8" fmla="*/ 6 w 23"/>
                <a:gd name="T9" fmla="*/ 0 h 15"/>
                <a:gd name="T10" fmla="*/ 0 w 23"/>
                <a:gd name="T11" fmla="*/ 2 h 15"/>
                <a:gd name="T12" fmla="*/ 3 w 23"/>
                <a:gd name="T13" fmla="*/ 9 h 15"/>
                <a:gd name="T14" fmla="*/ 6 w 23"/>
                <a:gd name="T15" fmla="*/ 9 h 15"/>
                <a:gd name="T16" fmla="*/ 10 w 23"/>
                <a:gd name="T17" fmla="*/ 9 h 15"/>
                <a:gd name="T18" fmla="*/ 13 w 23"/>
                <a:gd name="T19" fmla="*/ 11 h 15"/>
                <a:gd name="T20" fmla="*/ 16 w 23"/>
                <a:gd name="T21" fmla="*/ 14 h 15"/>
                <a:gd name="T22" fmla="*/ 16 w 23"/>
                <a:gd name="T23" fmla="*/ 15 h 15"/>
                <a:gd name="T24" fmla="*/ 23 w 23"/>
                <a:gd name="T25" fmla="*/ 1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15"/>
                <a:gd name="T41" fmla="*/ 23 w 23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15">
                  <a:moveTo>
                    <a:pt x="23" y="10"/>
                  </a:moveTo>
                  <a:lnTo>
                    <a:pt x="23" y="11"/>
                  </a:lnTo>
                  <a:lnTo>
                    <a:pt x="18" y="4"/>
                  </a:lnTo>
                  <a:lnTo>
                    <a:pt x="12" y="2"/>
                  </a:lnTo>
                  <a:lnTo>
                    <a:pt x="6" y="0"/>
                  </a:lnTo>
                  <a:lnTo>
                    <a:pt x="0" y="2"/>
                  </a:lnTo>
                  <a:lnTo>
                    <a:pt x="3" y="9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3" y="11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2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84" name="Freeform 12"/>
            <p:cNvSpPr>
              <a:spLocks/>
            </p:cNvSpPr>
            <p:nvPr/>
          </p:nvSpPr>
          <p:spPr bwMode="auto">
            <a:xfrm>
              <a:off x="3141" y="3622"/>
              <a:ext cx="12" cy="21"/>
            </a:xfrm>
            <a:custGeom>
              <a:avLst/>
              <a:gdLst>
                <a:gd name="T0" fmla="*/ 2 w 12"/>
                <a:gd name="T1" fmla="*/ 21 h 21"/>
                <a:gd name="T2" fmla="*/ 2 w 12"/>
                <a:gd name="T3" fmla="*/ 21 h 21"/>
                <a:gd name="T4" fmla="*/ 8 w 12"/>
                <a:gd name="T5" fmla="*/ 19 h 21"/>
                <a:gd name="T6" fmla="*/ 12 w 12"/>
                <a:gd name="T7" fmla="*/ 13 h 21"/>
                <a:gd name="T8" fmla="*/ 12 w 12"/>
                <a:gd name="T9" fmla="*/ 7 h 21"/>
                <a:gd name="T10" fmla="*/ 11 w 12"/>
                <a:gd name="T11" fmla="*/ 0 h 21"/>
                <a:gd name="T12" fmla="*/ 4 w 12"/>
                <a:gd name="T13" fmla="*/ 5 h 21"/>
                <a:gd name="T14" fmla="*/ 5 w 12"/>
                <a:gd name="T15" fmla="*/ 7 h 21"/>
                <a:gd name="T16" fmla="*/ 5 w 12"/>
                <a:gd name="T17" fmla="*/ 11 h 21"/>
                <a:gd name="T18" fmla="*/ 4 w 12"/>
                <a:gd name="T19" fmla="*/ 12 h 21"/>
                <a:gd name="T20" fmla="*/ 0 w 12"/>
                <a:gd name="T21" fmla="*/ 14 h 21"/>
                <a:gd name="T22" fmla="*/ 0 w 12"/>
                <a:gd name="T23" fmla="*/ 14 h 21"/>
                <a:gd name="T24" fmla="*/ 2 w 12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1"/>
                <a:gd name="T41" fmla="*/ 12 w 12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1">
                  <a:moveTo>
                    <a:pt x="2" y="21"/>
                  </a:moveTo>
                  <a:lnTo>
                    <a:pt x="2" y="21"/>
                  </a:lnTo>
                  <a:lnTo>
                    <a:pt x="8" y="19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11" y="0"/>
                  </a:lnTo>
                  <a:lnTo>
                    <a:pt x="4" y="5"/>
                  </a:lnTo>
                  <a:lnTo>
                    <a:pt x="5" y="7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0" y="14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85" name="Freeform 13"/>
            <p:cNvSpPr>
              <a:spLocks/>
            </p:cNvSpPr>
            <p:nvPr/>
          </p:nvSpPr>
          <p:spPr bwMode="auto">
            <a:xfrm>
              <a:off x="3132" y="3635"/>
              <a:ext cx="11" cy="11"/>
            </a:xfrm>
            <a:custGeom>
              <a:avLst/>
              <a:gdLst>
                <a:gd name="T0" fmla="*/ 2 w 11"/>
                <a:gd name="T1" fmla="*/ 8 h 11"/>
                <a:gd name="T2" fmla="*/ 0 w 11"/>
                <a:gd name="T3" fmla="*/ 8 h 11"/>
                <a:gd name="T4" fmla="*/ 3 w 11"/>
                <a:gd name="T5" fmla="*/ 9 h 11"/>
                <a:gd name="T6" fmla="*/ 6 w 11"/>
                <a:gd name="T7" fmla="*/ 11 h 11"/>
                <a:gd name="T8" fmla="*/ 8 w 11"/>
                <a:gd name="T9" fmla="*/ 9 h 11"/>
                <a:gd name="T10" fmla="*/ 11 w 11"/>
                <a:gd name="T11" fmla="*/ 8 h 11"/>
                <a:gd name="T12" fmla="*/ 9 w 11"/>
                <a:gd name="T13" fmla="*/ 1 h 11"/>
                <a:gd name="T14" fmla="*/ 8 w 11"/>
                <a:gd name="T15" fmla="*/ 2 h 11"/>
                <a:gd name="T16" fmla="*/ 6 w 11"/>
                <a:gd name="T17" fmla="*/ 1 h 11"/>
                <a:gd name="T18" fmla="*/ 3 w 11"/>
                <a:gd name="T19" fmla="*/ 2 h 11"/>
                <a:gd name="T20" fmla="*/ 2 w 11"/>
                <a:gd name="T21" fmla="*/ 1 h 11"/>
                <a:gd name="T22" fmla="*/ 0 w 11"/>
                <a:gd name="T23" fmla="*/ 1 h 11"/>
                <a:gd name="T24" fmla="*/ 2 w 11"/>
                <a:gd name="T25" fmla="*/ 1 h 11"/>
                <a:gd name="T26" fmla="*/ 1 w 11"/>
                <a:gd name="T27" fmla="*/ 0 h 11"/>
                <a:gd name="T28" fmla="*/ 0 w 11"/>
                <a:gd name="T29" fmla="*/ 1 h 11"/>
                <a:gd name="T30" fmla="*/ 2 w 11"/>
                <a:gd name="T31" fmla="*/ 8 h 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"/>
                <a:gd name="T49" fmla="*/ 0 h 11"/>
                <a:gd name="T50" fmla="*/ 11 w 11"/>
                <a:gd name="T51" fmla="*/ 11 h 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" h="11">
                  <a:moveTo>
                    <a:pt x="2" y="8"/>
                  </a:moveTo>
                  <a:lnTo>
                    <a:pt x="0" y="8"/>
                  </a:lnTo>
                  <a:lnTo>
                    <a:pt x="3" y="9"/>
                  </a:lnTo>
                  <a:lnTo>
                    <a:pt x="6" y="11"/>
                  </a:lnTo>
                  <a:lnTo>
                    <a:pt x="8" y="9"/>
                  </a:lnTo>
                  <a:lnTo>
                    <a:pt x="11" y="8"/>
                  </a:lnTo>
                  <a:lnTo>
                    <a:pt x="9" y="1"/>
                  </a:lnTo>
                  <a:lnTo>
                    <a:pt x="8" y="2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86" name="Freeform 14"/>
            <p:cNvSpPr>
              <a:spLocks/>
            </p:cNvSpPr>
            <p:nvPr/>
          </p:nvSpPr>
          <p:spPr bwMode="auto">
            <a:xfrm>
              <a:off x="3111" y="3636"/>
              <a:ext cx="23" cy="13"/>
            </a:xfrm>
            <a:custGeom>
              <a:avLst/>
              <a:gdLst>
                <a:gd name="T0" fmla="*/ 9 w 23"/>
                <a:gd name="T1" fmla="*/ 8 h 13"/>
                <a:gd name="T2" fmla="*/ 7 w 23"/>
                <a:gd name="T3" fmla="*/ 13 h 13"/>
                <a:gd name="T4" fmla="*/ 23 w 23"/>
                <a:gd name="T5" fmla="*/ 7 h 13"/>
                <a:gd name="T6" fmla="*/ 21 w 23"/>
                <a:gd name="T7" fmla="*/ 0 h 13"/>
                <a:gd name="T8" fmla="*/ 4 w 23"/>
                <a:gd name="T9" fmla="*/ 6 h 13"/>
                <a:gd name="T10" fmla="*/ 2 w 23"/>
                <a:gd name="T11" fmla="*/ 11 h 13"/>
                <a:gd name="T12" fmla="*/ 4 w 23"/>
                <a:gd name="T13" fmla="*/ 6 h 13"/>
                <a:gd name="T14" fmla="*/ 0 w 23"/>
                <a:gd name="T15" fmla="*/ 7 h 13"/>
                <a:gd name="T16" fmla="*/ 2 w 23"/>
                <a:gd name="T17" fmla="*/ 11 h 13"/>
                <a:gd name="T18" fmla="*/ 9 w 23"/>
                <a:gd name="T19" fmla="*/ 8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3"/>
                <a:gd name="T32" fmla="*/ 23 w 23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3">
                  <a:moveTo>
                    <a:pt x="9" y="8"/>
                  </a:moveTo>
                  <a:lnTo>
                    <a:pt x="7" y="13"/>
                  </a:lnTo>
                  <a:lnTo>
                    <a:pt x="23" y="7"/>
                  </a:lnTo>
                  <a:lnTo>
                    <a:pt x="21" y="0"/>
                  </a:lnTo>
                  <a:lnTo>
                    <a:pt x="4" y="6"/>
                  </a:lnTo>
                  <a:lnTo>
                    <a:pt x="2" y="11"/>
                  </a:lnTo>
                  <a:lnTo>
                    <a:pt x="4" y="6"/>
                  </a:lnTo>
                  <a:lnTo>
                    <a:pt x="0" y="7"/>
                  </a:lnTo>
                  <a:lnTo>
                    <a:pt x="2" y="11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87" name="Freeform 15"/>
            <p:cNvSpPr>
              <a:spLocks/>
            </p:cNvSpPr>
            <p:nvPr/>
          </p:nvSpPr>
          <p:spPr bwMode="auto">
            <a:xfrm>
              <a:off x="3113" y="3644"/>
              <a:ext cx="125" cy="214"/>
            </a:xfrm>
            <a:custGeom>
              <a:avLst/>
              <a:gdLst>
                <a:gd name="T0" fmla="*/ 121 w 125"/>
                <a:gd name="T1" fmla="*/ 206 h 214"/>
                <a:gd name="T2" fmla="*/ 125 w 125"/>
                <a:gd name="T3" fmla="*/ 208 h 214"/>
                <a:gd name="T4" fmla="*/ 7 w 125"/>
                <a:gd name="T5" fmla="*/ 0 h 214"/>
                <a:gd name="T6" fmla="*/ 0 w 125"/>
                <a:gd name="T7" fmla="*/ 3 h 214"/>
                <a:gd name="T8" fmla="*/ 118 w 125"/>
                <a:gd name="T9" fmla="*/ 210 h 214"/>
                <a:gd name="T10" fmla="*/ 123 w 125"/>
                <a:gd name="T11" fmla="*/ 213 h 214"/>
                <a:gd name="T12" fmla="*/ 118 w 125"/>
                <a:gd name="T13" fmla="*/ 210 h 214"/>
                <a:gd name="T14" fmla="*/ 121 w 125"/>
                <a:gd name="T15" fmla="*/ 214 h 214"/>
                <a:gd name="T16" fmla="*/ 123 w 125"/>
                <a:gd name="T17" fmla="*/ 213 h 214"/>
                <a:gd name="T18" fmla="*/ 121 w 125"/>
                <a:gd name="T19" fmla="*/ 206 h 2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5"/>
                <a:gd name="T31" fmla="*/ 0 h 214"/>
                <a:gd name="T32" fmla="*/ 125 w 125"/>
                <a:gd name="T33" fmla="*/ 214 h 2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5" h="214">
                  <a:moveTo>
                    <a:pt x="121" y="206"/>
                  </a:moveTo>
                  <a:lnTo>
                    <a:pt x="125" y="208"/>
                  </a:lnTo>
                  <a:lnTo>
                    <a:pt x="7" y="0"/>
                  </a:lnTo>
                  <a:lnTo>
                    <a:pt x="0" y="3"/>
                  </a:lnTo>
                  <a:lnTo>
                    <a:pt x="118" y="210"/>
                  </a:lnTo>
                  <a:lnTo>
                    <a:pt x="123" y="213"/>
                  </a:lnTo>
                  <a:lnTo>
                    <a:pt x="118" y="210"/>
                  </a:lnTo>
                  <a:lnTo>
                    <a:pt x="121" y="214"/>
                  </a:lnTo>
                  <a:lnTo>
                    <a:pt x="123" y="213"/>
                  </a:lnTo>
                  <a:lnTo>
                    <a:pt x="121" y="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88" name="Freeform 16"/>
            <p:cNvSpPr>
              <a:spLocks/>
            </p:cNvSpPr>
            <p:nvPr/>
          </p:nvSpPr>
          <p:spPr bwMode="auto">
            <a:xfrm>
              <a:off x="3234" y="3840"/>
              <a:ext cx="27" cy="17"/>
            </a:xfrm>
            <a:custGeom>
              <a:avLst/>
              <a:gdLst>
                <a:gd name="T0" fmla="*/ 24 w 27"/>
                <a:gd name="T1" fmla="*/ 0 h 17"/>
                <a:gd name="T2" fmla="*/ 24 w 27"/>
                <a:gd name="T3" fmla="*/ 0 h 17"/>
                <a:gd name="T4" fmla="*/ 0 w 27"/>
                <a:gd name="T5" fmla="*/ 10 h 17"/>
                <a:gd name="T6" fmla="*/ 2 w 27"/>
                <a:gd name="T7" fmla="*/ 17 h 17"/>
                <a:gd name="T8" fmla="*/ 27 w 27"/>
                <a:gd name="T9" fmla="*/ 7 h 17"/>
                <a:gd name="T10" fmla="*/ 27 w 27"/>
                <a:gd name="T11" fmla="*/ 7 h 17"/>
                <a:gd name="T12" fmla="*/ 24 w 2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"/>
                <a:gd name="T22" fmla="*/ 0 h 17"/>
                <a:gd name="T23" fmla="*/ 27 w 2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" h="17">
                  <a:moveTo>
                    <a:pt x="24" y="0"/>
                  </a:moveTo>
                  <a:lnTo>
                    <a:pt x="24" y="0"/>
                  </a:lnTo>
                  <a:lnTo>
                    <a:pt x="0" y="10"/>
                  </a:lnTo>
                  <a:lnTo>
                    <a:pt x="2" y="17"/>
                  </a:lnTo>
                  <a:lnTo>
                    <a:pt x="27" y="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89" name="Freeform 17"/>
            <p:cNvSpPr>
              <a:spLocks/>
            </p:cNvSpPr>
            <p:nvPr/>
          </p:nvSpPr>
          <p:spPr bwMode="auto">
            <a:xfrm>
              <a:off x="3258" y="3838"/>
              <a:ext cx="23" cy="15"/>
            </a:xfrm>
            <a:custGeom>
              <a:avLst/>
              <a:gdLst>
                <a:gd name="T0" fmla="*/ 23 w 23"/>
                <a:gd name="T1" fmla="*/ 11 h 15"/>
                <a:gd name="T2" fmla="*/ 23 w 23"/>
                <a:gd name="T3" fmla="*/ 11 h 15"/>
                <a:gd name="T4" fmla="*/ 18 w 23"/>
                <a:gd name="T5" fmla="*/ 6 h 15"/>
                <a:gd name="T6" fmla="*/ 12 w 23"/>
                <a:gd name="T7" fmla="*/ 2 h 15"/>
                <a:gd name="T8" fmla="*/ 6 w 23"/>
                <a:gd name="T9" fmla="*/ 0 h 15"/>
                <a:gd name="T10" fmla="*/ 0 w 23"/>
                <a:gd name="T11" fmla="*/ 2 h 15"/>
                <a:gd name="T12" fmla="*/ 3 w 23"/>
                <a:gd name="T13" fmla="*/ 9 h 15"/>
                <a:gd name="T14" fmla="*/ 6 w 23"/>
                <a:gd name="T15" fmla="*/ 9 h 15"/>
                <a:gd name="T16" fmla="*/ 10 w 23"/>
                <a:gd name="T17" fmla="*/ 9 h 15"/>
                <a:gd name="T18" fmla="*/ 13 w 23"/>
                <a:gd name="T19" fmla="*/ 13 h 15"/>
                <a:gd name="T20" fmla="*/ 15 w 23"/>
                <a:gd name="T21" fmla="*/ 15 h 15"/>
                <a:gd name="T22" fmla="*/ 15 w 23"/>
                <a:gd name="T23" fmla="*/ 15 h 15"/>
                <a:gd name="T24" fmla="*/ 23 w 23"/>
                <a:gd name="T25" fmla="*/ 11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15"/>
                <a:gd name="T41" fmla="*/ 23 w 23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15">
                  <a:moveTo>
                    <a:pt x="23" y="11"/>
                  </a:moveTo>
                  <a:lnTo>
                    <a:pt x="23" y="11"/>
                  </a:lnTo>
                  <a:lnTo>
                    <a:pt x="18" y="6"/>
                  </a:lnTo>
                  <a:lnTo>
                    <a:pt x="12" y="2"/>
                  </a:lnTo>
                  <a:lnTo>
                    <a:pt x="6" y="0"/>
                  </a:lnTo>
                  <a:lnTo>
                    <a:pt x="0" y="2"/>
                  </a:lnTo>
                  <a:lnTo>
                    <a:pt x="3" y="9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90" name="Freeform 18"/>
            <p:cNvSpPr>
              <a:spLocks/>
            </p:cNvSpPr>
            <p:nvPr/>
          </p:nvSpPr>
          <p:spPr bwMode="auto">
            <a:xfrm>
              <a:off x="3270" y="3849"/>
              <a:ext cx="12" cy="21"/>
            </a:xfrm>
            <a:custGeom>
              <a:avLst/>
              <a:gdLst>
                <a:gd name="T0" fmla="*/ 2 w 12"/>
                <a:gd name="T1" fmla="*/ 21 h 21"/>
                <a:gd name="T2" fmla="*/ 2 w 12"/>
                <a:gd name="T3" fmla="*/ 21 h 21"/>
                <a:gd name="T4" fmla="*/ 8 w 12"/>
                <a:gd name="T5" fmla="*/ 18 h 21"/>
                <a:gd name="T6" fmla="*/ 12 w 12"/>
                <a:gd name="T7" fmla="*/ 12 h 21"/>
                <a:gd name="T8" fmla="*/ 12 w 12"/>
                <a:gd name="T9" fmla="*/ 7 h 21"/>
                <a:gd name="T10" fmla="*/ 11 w 12"/>
                <a:gd name="T11" fmla="*/ 0 h 21"/>
                <a:gd name="T12" fmla="*/ 3 w 12"/>
                <a:gd name="T13" fmla="*/ 4 h 21"/>
                <a:gd name="T14" fmla="*/ 5 w 12"/>
                <a:gd name="T15" fmla="*/ 7 h 21"/>
                <a:gd name="T16" fmla="*/ 5 w 12"/>
                <a:gd name="T17" fmla="*/ 10 h 21"/>
                <a:gd name="T18" fmla="*/ 3 w 12"/>
                <a:gd name="T19" fmla="*/ 11 h 21"/>
                <a:gd name="T20" fmla="*/ 0 w 12"/>
                <a:gd name="T21" fmla="*/ 14 h 21"/>
                <a:gd name="T22" fmla="*/ 0 w 12"/>
                <a:gd name="T23" fmla="*/ 14 h 21"/>
                <a:gd name="T24" fmla="*/ 2 w 12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1"/>
                <a:gd name="T41" fmla="*/ 12 w 12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1">
                  <a:moveTo>
                    <a:pt x="2" y="21"/>
                  </a:moveTo>
                  <a:lnTo>
                    <a:pt x="2" y="21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2" y="7"/>
                  </a:lnTo>
                  <a:lnTo>
                    <a:pt x="11" y="0"/>
                  </a:lnTo>
                  <a:lnTo>
                    <a:pt x="3" y="4"/>
                  </a:lnTo>
                  <a:lnTo>
                    <a:pt x="5" y="7"/>
                  </a:lnTo>
                  <a:lnTo>
                    <a:pt x="5" y="10"/>
                  </a:lnTo>
                  <a:lnTo>
                    <a:pt x="3" y="11"/>
                  </a:lnTo>
                  <a:lnTo>
                    <a:pt x="0" y="14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91" name="Freeform 19"/>
            <p:cNvSpPr>
              <a:spLocks/>
            </p:cNvSpPr>
            <p:nvPr/>
          </p:nvSpPr>
          <p:spPr bwMode="auto">
            <a:xfrm>
              <a:off x="3250" y="3858"/>
              <a:ext cx="22" cy="14"/>
            </a:xfrm>
            <a:custGeom>
              <a:avLst/>
              <a:gdLst>
                <a:gd name="T0" fmla="*/ 0 w 22"/>
                <a:gd name="T1" fmla="*/ 3 h 14"/>
                <a:gd name="T2" fmla="*/ 0 w 22"/>
                <a:gd name="T3" fmla="*/ 5 h 14"/>
                <a:gd name="T4" fmla="*/ 5 w 22"/>
                <a:gd name="T5" fmla="*/ 9 h 14"/>
                <a:gd name="T6" fmla="*/ 11 w 22"/>
                <a:gd name="T7" fmla="*/ 12 h 14"/>
                <a:gd name="T8" fmla="*/ 16 w 22"/>
                <a:gd name="T9" fmla="*/ 14 h 14"/>
                <a:gd name="T10" fmla="*/ 22 w 22"/>
                <a:gd name="T11" fmla="*/ 12 h 14"/>
                <a:gd name="T12" fmla="*/ 20 w 22"/>
                <a:gd name="T13" fmla="*/ 5 h 14"/>
                <a:gd name="T14" fmla="*/ 16 w 22"/>
                <a:gd name="T15" fmla="*/ 5 h 14"/>
                <a:gd name="T16" fmla="*/ 13 w 22"/>
                <a:gd name="T17" fmla="*/ 5 h 14"/>
                <a:gd name="T18" fmla="*/ 9 w 22"/>
                <a:gd name="T19" fmla="*/ 2 h 14"/>
                <a:gd name="T20" fmla="*/ 7 w 22"/>
                <a:gd name="T21" fmla="*/ 0 h 14"/>
                <a:gd name="T22" fmla="*/ 7 w 22"/>
                <a:gd name="T23" fmla="*/ 1 h 14"/>
                <a:gd name="T24" fmla="*/ 0 w 22"/>
                <a:gd name="T25" fmla="*/ 3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4"/>
                <a:gd name="T41" fmla="*/ 22 w 22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4">
                  <a:moveTo>
                    <a:pt x="0" y="3"/>
                  </a:moveTo>
                  <a:lnTo>
                    <a:pt x="0" y="5"/>
                  </a:lnTo>
                  <a:lnTo>
                    <a:pt x="5" y="9"/>
                  </a:lnTo>
                  <a:lnTo>
                    <a:pt x="11" y="12"/>
                  </a:lnTo>
                  <a:lnTo>
                    <a:pt x="16" y="14"/>
                  </a:lnTo>
                  <a:lnTo>
                    <a:pt x="22" y="12"/>
                  </a:lnTo>
                  <a:lnTo>
                    <a:pt x="20" y="5"/>
                  </a:lnTo>
                  <a:lnTo>
                    <a:pt x="16" y="5"/>
                  </a:lnTo>
                  <a:lnTo>
                    <a:pt x="13" y="5"/>
                  </a:lnTo>
                  <a:lnTo>
                    <a:pt x="9" y="2"/>
                  </a:lnTo>
                  <a:lnTo>
                    <a:pt x="7" y="0"/>
                  </a:lnTo>
                  <a:lnTo>
                    <a:pt x="7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92" name="Freeform 20"/>
            <p:cNvSpPr>
              <a:spLocks/>
            </p:cNvSpPr>
            <p:nvPr/>
          </p:nvSpPr>
          <p:spPr bwMode="auto">
            <a:xfrm>
              <a:off x="3249" y="3831"/>
              <a:ext cx="35" cy="30"/>
            </a:xfrm>
            <a:custGeom>
              <a:avLst/>
              <a:gdLst>
                <a:gd name="T0" fmla="*/ 13 w 35"/>
                <a:gd name="T1" fmla="*/ 16 h 30"/>
                <a:gd name="T2" fmla="*/ 9 w 35"/>
                <a:gd name="T3" fmla="*/ 9 h 30"/>
                <a:gd name="T4" fmla="*/ 3 w 35"/>
                <a:gd name="T5" fmla="*/ 12 h 30"/>
                <a:gd name="T6" fmla="*/ 0 w 35"/>
                <a:gd name="T7" fmla="*/ 19 h 30"/>
                <a:gd name="T8" fmla="*/ 0 w 35"/>
                <a:gd name="T9" fmla="*/ 25 h 30"/>
                <a:gd name="T10" fmla="*/ 1 w 35"/>
                <a:gd name="T11" fmla="*/ 30 h 30"/>
                <a:gd name="T12" fmla="*/ 8 w 35"/>
                <a:gd name="T13" fmla="*/ 28 h 30"/>
                <a:gd name="T14" fmla="*/ 7 w 35"/>
                <a:gd name="T15" fmla="*/ 25 h 30"/>
                <a:gd name="T16" fmla="*/ 7 w 35"/>
                <a:gd name="T17" fmla="*/ 19 h 30"/>
                <a:gd name="T18" fmla="*/ 8 w 35"/>
                <a:gd name="T19" fmla="*/ 19 h 30"/>
                <a:gd name="T20" fmla="*/ 12 w 35"/>
                <a:gd name="T21" fmla="*/ 16 h 30"/>
                <a:gd name="T22" fmla="*/ 8 w 35"/>
                <a:gd name="T23" fmla="*/ 9 h 30"/>
                <a:gd name="T24" fmla="*/ 13 w 35"/>
                <a:gd name="T25" fmla="*/ 16 h 30"/>
                <a:gd name="T26" fmla="*/ 35 w 35"/>
                <a:gd name="T27" fmla="*/ 0 h 30"/>
                <a:gd name="T28" fmla="*/ 9 w 35"/>
                <a:gd name="T29" fmla="*/ 9 h 30"/>
                <a:gd name="T30" fmla="*/ 13 w 35"/>
                <a:gd name="T31" fmla="*/ 16 h 3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5"/>
                <a:gd name="T49" fmla="*/ 0 h 30"/>
                <a:gd name="T50" fmla="*/ 35 w 35"/>
                <a:gd name="T51" fmla="*/ 30 h 3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5" h="30">
                  <a:moveTo>
                    <a:pt x="13" y="16"/>
                  </a:moveTo>
                  <a:lnTo>
                    <a:pt x="9" y="9"/>
                  </a:lnTo>
                  <a:lnTo>
                    <a:pt x="3" y="12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1" y="30"/>
                  </a:lnTo>
                  <a:lnTo>
                    <a:pt x="8" y="28"/>
                  </a:lnTo>
                  <a:lnTo>
                    <a:pt x="7" y="25"/>
                  </a:lnTo>
                  <a:lnTo>
                    <a:pt x="7" y="19"/>
                  </a:lnTo>
                  <a:lnTo>
                    <a:pt x="8" y="19"/>
                  </a:lnTo>
                  <a:lnTo>
                    <a:pt x="12" y="16"/>
                  </a:lnTo>
                  <a:lnTo>
                    <a:pt x="8" y="9"/>
                  </a:lnTo>
                  <a:lnTo>
                    <a:pt x="13" y="16"/>
                  </a:lnTo>
                  <a:lnTo>
                    <a:pt x="35" y="0"/>
                  </a:lnTo>
                  <a:lnTo>
                    <a:pt x="9" y="9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93" name="Freeform 21"/>
            <p:cNvSpPr>
              <a:spLocks/>
            </p:cNvSpPr>
            <p:nvPr/>
          </p:nvSpPr>
          <p:spPr bwMode="auto">
            <a:xfrm>
              <a:off x="3229" y="3840"/>
              <a:ext cx="33" cy="17"/>
            </a:xfrm>
            <a:custGeom>
              <a:avLst/>
              <a:gdLst>
                <a:gd name="T0" fmla="*/ 9 w 33"/>
                <a:gd name="T1" fmla="*/ 12 h 17"/>
                <a:gd name="T2" fmla="*/ 7 w 33"/>
                <a:gd name="T3" fmla="*/ 17 h 17"/>
                <a:gd name="T4" fmla="*/ 10 w 33"/>
                <a:gd name="T5" fmla="*/ 16 h 17"/>
                <a:gd name="T6" fmla="*/ 18 w 33"/>
                <a:gd name="T7" fmla="*/ 13 h 17"/>
                <a:gd name="T8" fmla="*/ 26 w 33"/>
                <a:gd name="T9" fmla="*/ 10 h 17"/>
                <a:gd name="T10" fmla="*/ 33 w 33"/>
                <a:gd name="T11" fmla="*/ 7 h 17"/>
                <a:gd name="T12" fmla="*/ 28 w 33"/>
                <a:gd name="T13" fmla="*/ 0 h 17"/>
                <a:gd name="T14" fmla="*/ 23 w 33"/>
                <a:gd name="T15" fmla="*/ 3 h 17"/>
                <a:gd name="T16" fmla="*/ 15 w 33"/>
                <a:gd name="T17" fmla="*/ 6 h 17"/>
                <a:gd name="T18" fmla="*/ 8 w 33"/>
                <a:gd name="T19" fmla="*/ 9 h 17"/>
                <a:gd name="T20" fmla="*/ 5 w 33"/>
                <a:gd name="T21" fmla="*/ 10 h 17"/>
                <a:gd name="T22" fmla="*/ 2 w 33"/>
                <a:gd name="T23" fmla="*/ 14 h 17"/>
                <a:gd name="T24" fmla="*/ 5 w 33"/>
                <a:gd name="T25" fmla="*/ 10 h 17"/>
                <a:gd name="T26" fmla="*/ 0 w 33"/>
                <a:gd name="T27" fmla="*/ 11 h 17"/>
                <a:gd name="T28" fmla="*/ 2 w 33"/>
                <a:gd name="T29" fmla="*/ 14 h 17"/>
                <a:gd name="T30" fmla="*/ 9 w 33"/>
                <a:gd name="T31" fmla="*/ 12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"/>
                <a:gd name="T49" fmla="*/ 0 h 17"/>
                <a:gd name="T50" fmla="*/ 33 w 33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" h="17">
                  <a:moveTo>
                    <a:pt x="9" y="12"/>
                  </a:moveTo>
                  <a:lnTo>
                    <a:pt x="7" y="17"/>
                  </a:lnTo>
                  <a:lnTo>
                    <a:pt x="10" y="16"/>
                  </a:lnTo>
                  <a:lnTo>
                    <a:pt x="18" y="13"/>
                  </a:lnTo>
                  <a:lnTo>
                    <a:pt x="26" y="10"/>
                  </a:lnTo>
                  <a:lnTo>
                    <a:pt x="33" y="7"/>
                  </a:lnTo>
                  <a:lnTo>
                    <a:pt x="28" y="0"/>
                  </a:lnTo>
                  <a:lnTo>
                    <a:pt x="23" y="3"/>
                  </a:lnTo>
                  <a:lnTo>
                    <a:pt x="15" y="6"/>
                  </a:lnTo>
                  <a:lnTo>
                    <a:pt x="8" y="9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5" y="10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94" name="Freeform 22"/>
            <p:cNvSpPr>
              <a:spLocks/>
            </p:cNvSpPr>
            <p:nvPr/>
          </p:nvSpPr>
          <p:spPr bwMode="auto">
            <a:xfrm>
              <a:off x="3231" y="3852"/>
              <a:ext cx="53" cy="87"/>
            </a:xfrm>
            <a:custGeom>
              <a:avLst/>
              <a:gdLst>
                <a:gd name="T0" fmla="*/ 48 w 53"/>
                <a:gd name="T1" fmla="*/ 79 h 87"/>
                <a:gd name="T2" fmla="*/ 53 w 53"/>
                <a:gd name="T3" fmla="*/ 81 h 87"/>
                <a:gd name="T4" fmla="*/ 7 w 53"/>
                <a:gd name="T5" fmla="*/ 0 h 87"/>
                <a:gd name="T6" fmla="*/ 0 w 53"/>
                <a:gd name="T7" fmla="*/ 2 h 87"/>
                <a:gd name="T8" fmla="*/ 46 w 53"/>
                <a:gd name="T9" fmla="*/ 83 h 87"/>
                <a:gd name="T10" fmla="*/ 51 w 53"/>
                <a:gd name="T11" fmla="*/ 86 h 87"/>
                <a:gd name="T12" fmla="*/ 46 w 53"/>
                <a:gd name="T13" fmla="*/ 83 h 87"/>
                <a:gd name="T14" fmla="*/ 48 w 53"/>
                <a:gd name="T15" fmla="*/ 87 h 87"/>
                <a:gd name="T16" fmla="*/ 51 w 53"/>
                <a:gd name="T17" fmla="*/ 86 h 87"/>
                <a:gd name="T18" fmla="*/ 48 w 53"/>
                <a:gd name="T19" fmla="*/ 79 h 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"/>
                <a:gd name="T31" fmla="*/ 0 h 87"/>
                <a:gd name="T32" fmla="*/ 53 w 53"/>
                <a:gd name="T33" fmla="*/ 87 h 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" h="87">
                  <a:moveTo>
                    <a:pt x="48" y="79"/>
                  </a:moveTo>
                  <a:lnTo>
                    <a:pt x="53" y="81"/>
                  </a:lnTo>
                  <a:lnTo>
                    <a:pt x="7" y="0"/>
                  </a:lnTo>
                  <a:lnTo>
                    <a:pt x="0" y="2"/>
                  </a:lnTo>
                  <a:lnTo>
                    <a:pt x="46" y="83"/>
                  </a:lnTo>
                  <a:lnTo>
                    <a:pt x="51" y="86"/>
                  </a:lnTo>
                  <a:lnTo>
                    <a:pt x="46" y="83"/>
                  </a:lnTo>
                  <a:lnTo>
                    <a:pt x="48" y="87"/>
                  </a:lnTo>
                  <a:lnTo>
                    <a:pt x="51" y="86"/>
                  </a:lnTo>
                  <a:lnTo>
                    <a:pt x="48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95" name="Freeform 23"/>
            <p:cNvSpPr>
              <a:spLocks/>
            </p:cNvSpPr>
            <p:nvPr/>
          </p:nvSpPr>
          <p:spPr bwMode="auto">
            <a:xfrm>
              <a:off x="3279" y="3744"/>
              <a:ext cx="503" cy="194"/>
            </a:xfrm>
            <a:custGeom>
              <a:avLst/>
              <a:gdLst>
                <a:gd name="T0" fmla="*/ 494 w 503"/>
                <a:gd name="T1" fmla="*/ 5 h 194"/>
                <a:gd name="T2" fmla="*/ 496 w 503"/>
                <a:gd name="T3" fmla="*/ 0 h 194"/>
                <a:gd name="T4" fmla="*/ 0 w 503"/>
                <a:gd name="T5" fmla="*/ 187 h 194"/>
                <a:gd name="T6" fmla="*/ 3 w 503"/>
                <a:gd name="T7" fmla="*/ 194 h 194"/>
                <a:gd name="T8" fmla="*/ 498 w 503"/>
                <a:gd name="T9" fmla="*/ 7 h 194"/>
                <a:gd name="T10" fmla="*/ 501 w 503"/>
                <a:gd name="T11" fmla="*/ 2 h 194"/>
                <a:gd name="T12" fmla="*/ 498 w 503"/>
                <a:gd name="T13" fmla="*/ 7 h 194"/>
                <a:gd name="T14" fmla="*/ 503 w 503"/>
                <a:gd name="T15" fmla="*/ 6 h 194"/>
                <a:gd name="T16" fmla="*/ 501 w 503"/>
                <a:gd name="T17" fmla="*/ 2 h 194"/>
                <a:gd name="T18" fmla="*/ 494 w 503"/>
                <a:gd name="T19" fmla="*/ 5 h 1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3"/>
                <a:gd name="T31" fmla="*/ 0 h 194"/>
                <a:gd name="T32" fmla="*/ 503 w 503"/>
                <a:gd name="T33" fmla="*/ 194 h 1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3" h="194">
                  <a:moveTo>
                    <a:pt x="494" y="5"/>
                  </a:moveTo>
                  <a:lnTo>
                    <a:pt x="496" y="0"/>
                  </a:lnTo>
                  <a:lnTo>
                    <a:pt x="0" y="187"/>
                  </a:lnTo>
                  <a:lnTo>
                    <a:pt x="3" y="194"/>
                  </a:lnTo>
                  <a:lnTo>
                    <a:pt x="498" y="7"/>
                  </a:lnTo>
                  <a:lnTo>
                    <a:pt x="501" y="2"/>
                  </a:lnTo>
                  <a:lnTo>
                    <a:pt x="498" y="7"/>
                  </a:lnTo>
                  <a:lnTo>
                    <a:pt x="503" y="6"/>
                  </a:lnTo>
                  <a:lnTo>
                    <a:pt x="501" y="2"/>
                  </a:lnTo>
                  <a:lnTo>
                    <a:pt x="49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96" name="Freeform 24"/>
            <p:cNvSpPr>
              <a:spLocks/>
            </p:cNvSpPr>
            <p:nvPr/>
          </p:nvSpPr>
          <p:spPr bwMode="auto">
            <a:xfrm>
              <a:off x="3436" y="3151"/>
              <a:ext cx="344" cy="598"/>
            </a:xfrm>
            <a:custGeom>
              <a:avLst/>
              <a:gdLst>
                <a:gd name="T0" fmla="*/ 5 w 344"/>
                <a:gd name="T1" fmla="*/ 8 h 598"/>
                <a:gd name="T2" fmla="*/ 0 w 344"/>
                <a:gd name="T3" fmla="*/ 6 h 598"/>
                <a:gd name="T4" fmla="*/ 337 w 344"/>
                <a:gd name="T5" fmla="*/ 598 h 598"/>
                <a:gd name="T6" fmla="*/ 344 w 344"/>
                <a:gd name="T7" fmla="*/ 595 h 598"/>
                <a:gd name="T8" fmla="*/ 7 w 344"/>
                <a:gd name="T9" fmla="*/ 3 h 598"/>
                <a:gd name="T10" fmla="*/ 3 w 344"/>
                <a:gd name="T11" fmla="*/ 1 h 598"/>
                <a:gd name="T12" fmla="*/ 7 w 344"/>
                <a:gd name="T13" fmla="*/ 3 h 598"/>
                <a:gd name="T14" fmla="*/ 5 w 344"/>
                <a:gd name="T15" fmla="*/ 0 h 598"/>
                <a:gd name="T16" fmla="*/ 3 w 344"/>
                <a:gd name="T17" fmla="*/ 1 h 598"/>
                <a:gd name="T18" fmla="*/ 5 w 344"/>
                <a:gd name="T19" fmla="*/ 8 h 5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4"/>
                <a:gd name="T31" fmla="*/ 0 h 598"/>
                <a:gd name="T32" fmla="*/ 344 w 344"/>
                <a:gd name="T33" fmla="*/ 598 h 59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4" h="598">
                  <a:moveTo>
                    <a:pt x="5" y="8"/>
                  </a:moveTo>
                  <a:lnTo>
                    <a:pt x="0" y="6"/>
                  </a:lnTo>
                  <a:lnTo>
                    <a:pt x="337" y="598"/>
                  </a:lnTo>
                  <a:lnTo>
                    <a:pt x="344" y="595"/>
                  </a:lnTo>
                  <a:lnTo>
                    <a:pt x="7" y="3"/>
                  </a:lnTo>
                  <a:lnTo>
                    <a:pt x="3" y="1"/>
                  </a:lnTo>
                  <a:lnTo>
                    <a:pt x="7" y="3"/>
                  </a:lnTo>
                  <a:lnTo>
                    <a:pt x="5" y="0"/>
                  </a:lnTo>
                  <a:lnTo>
                    <a:pt x="3" y="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97" name="Freeform 25"/>
            <p:cNvSpPr>
              <a:spLocks/>
            </p:cNvSpPr>
            <p:nvPr/>
          </p:nvSpPr>
          <p:spPr bwMode="auto">
            <a:xfrm>
              <a:off x="2937" y="3152"/>
              <a:ext cx="504" cy="192"/>
            </a:xfrm>
            <a:custGeom>
              <a:avLst/>
              <a:gdLst>
                <a:gd name="T0" fmla="*/ 9 w 504"/>
                <a:gd name="T1" fmla="*/ 186 h 192"/>
                <a:gd name="T2" fmla="*/ 7 w 504"/>
                <a:gd name="T3" fmla="*/ 192 h 192"/>
                <a:gd name="T4" fmla="*/ 504 w 504"/>
                <a:gd name="T5" fmla="*/ 7 h 192"/>
                <a:gd name="T6" fmla="*/ 502 w 504"/>
                <a:gd name="T7" fmla="*/ 0 h 192"/>
                <a:gd name="T8" fmla="*/ 5 w 504"/>
                <a:gd name="T9" fmla="*/ 185 h 192"/>
                <a:gd name="T10" fmla="*/ 2 w 504"/>
                <a:gd name="T11" fmla="*/ 191 h 192"/>
                <a:gd name="T12" fmla="*/ 5 w 504"/>
                <a:gd name="T13" fmla="*/ 185 h 192"/>
                <a:gd name="T14" fmla="*/ 0 w 504"/>
                <a:gd name="T15" fmla="*/ 186 h 192"/>
                <a:gd name="T16" fmla="*/ 2 w 504"/>
                <a:gd name="T17" fmla="*/ 191 h 192"/>
                <a:gd name="T18" fmla="*/ 9 w 504"/>
                <a:gd name="T19" fmla="*/ 186 h 1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4"/>
                <a:gd name="T31" fmla="*/ 0 h 192"/>
                <a:gd name="T32" fmla="*/ 504 w 504"/>
                <a:gd name="T33" fmla="*/ 192 h 1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4" h="192">
                  <a:moveTo>
                    <a:pt x="9" y="186"/>
                  </a:moveTo>
                  <a:lnTo>
                    <a:pt x="7" y="192"/>
                  </a:lnTo>
                  <a:lnTo>
                    <a:pt x="504" y="7"/>
                  </a:lnTo>
                  <a:lnTo>
                    <a:pt x="502" y="0"/>
                  </a:lnTo>
                  <a:lnTo>
                    <a:pt x="5" y="185"/>
                  </a:lnTo>
                  <a:lnTo>
                    <a:pt x="2" y="191"/>
                  </a:lnTo>
                  <a:lnTo>
                    <a:pt x="5" y="185"/>
                  </a:lnTo>
                  <a:lnTo>
                    <a:pt x="0" y="186"/>
                  </a:lnTo>
                  <a:lnTo>
                    <a:pt x="2" y="191"/>
                  </a:lnTo>
                  <a:lnTo>
                    <a:pt x="9" y="1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98" name="Freeform 26"/>
            <p:cNvSpPr>
              <a:spLocks/>
            </p:cNvSpPr>
            <p:nvPr/>
          </p:nvSpPr>
          <p:spPr bwMode="auto">
            <a:xfrm>
              <a:off x="2939" y="3338"/>
              <a:ext cx="46" cy="74"/>
            </a:xfrm>
            <a:custGeom>
              <a:avLst/>
              <a:gdLst>
                <a:gd name="T0" fmla="*/ 41 w 46"/>
                <a:gd name="T1" fmla="*/ 66 h 74"/>
                <a:gd name="T2" fmla="*/ 46 w 46"/>
                <a:gd name="T3" fmla="*/ 67 h 74"/>
                <a:gd name="T4" fmla="*/ 7 w 46"/>
                <a:gd name="T5" fmla="*/ 0 h 74"/>
                <a:gd name="T6" fmla="*/ 0 w 46"/>
                <a:gd name="T7" fmla="*/ 5 h 74"/>
                <a:gd name="T8" fmla="*/ 39 w 46"/>
                <a:gd name="T9" fmla="*/ 72 h 74"/>
                <a:gd name="T10" fmla="*/ 44 w 46"/>
                <a:gd name="T11" fmla="*/ 73 h 74"/>
                <a:gd name="T12" fmla="*/ 39 w 46"/>
                <a:gd name="T13" fmla="*/ 72 h 74"/>
                <a:gd name="T14" fmla="*/ 41 w 46"/>
                <a:gd name="T15" fmla="*/ 74 h 74"/>
                <a:gd name="T16" fmla="*/ 44 w 46"/>
                <a:gd name="T17" fmla="*/ 73 h 74"/>
                <a:gd name="T18" fmla="*/ 41 w 46"/>
                <a:gd name="T19" fmla="*/ 66 h 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74"/>
                <a:gd name="T32" fmla="*/ 46 w 46"/>
                <a:gd name="T33" fmla="*/ 74 h 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74">
                  <a:moveTo>
                    <a:pt x="41" y="66"/>
                  </a:moveTo>
                  <a:lnTo>
                    <a:pt x="46" y="67"/>
                  </a:lnTo>
                  <a:lnTo>
                    <a:pt x="7" y="0"/>
                  </a:lnTo>
                  <a:lnTo>
                    <a:pt x="0" y="5"/>
                  </a:lnTo>
                  <a:lnTo>
                    <a:pt x="39" y="72"/>
                  </a:lnTo>
                  <a:lnTo>
                    <a:pt x="44" y="73"/>
                  </a:lnTo>
                  <a:lnTo>
                    <a:pt x="39" y="72"/>
                  </a:lnTo>
                  <a:lnTo>
                    <a:pt x="41" y="74"/>
                  </a:lnTo>
                  <a:lnTo>
                    <a:pt x="44" y="73"/>
                  </a:lnTo>
                  <a:lnTo>
                    <a:pt x="41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699" name="Freeform 27"/>
            <p:cNvSpPr>
              <a:spLocks/>
            </p:cNvSpPr>
            <p:nvPr/>
          </p:nvSpPr>
          <p:spPr bwMode="auto">
            <a:xfrm>
              <a:off x="2980" y="3401"/>
              <a:ext cx="19" cy="10"/>
            </a:xfrm>
            <a:custGeom>
              <a:avLst/>
              <a:gdLst>
                <a:gd name="T0" fmla="*/ 11 w 19"/>
                <a:gd name="T1" fmla="*/ 3 h 10"/>
                <a:gd name="T2" fmla="*/ 12 w 19"/>
                <a:gd name="T3" fmla="*/ 0 h 10"/>
                <a:gd name="T4" fmla="*/ 11 w 19"/>
                <a:gd name="T5" fmla="*/ 0 h 10"/>
                <a:gd name="T6" fmla="*/ 6 w 19"/>
                <a:gd name="T7" fmla="*/ 1 h 10"/>
                <a:gd name="T8" fmla="*/ 3 w 19"/>
                <a:gd name="T9" fmla="*/ 3 h 10"/>
                <a:gd name="T10" fmla="*/ 0 w 19"/>
                <a:gd name="T11" fmla="*/ 3 h 10"/>
                <a:gd name="T12" fmla="*/ 3 w 19"/>
                <a:gd name="T13" fmla="*/ 10 h 10"/>
                <a:gd name="T14" fmla="*/ 5 w 19"/>
                <a:gd name="T15" fmla="*/ 10 h 10"/>
                <a:gd name="T16" fmla="*/ 9 w 19"/>
                <a:gd name="T17" fmla="*/ 8 h 10"/>
                <a:gd name="T18" fmla="*/ 13 w 19"/>
                <a:gd name="T19" fmla="*/ 7 h 10"/>
                <a:gd name="T20" fmla="*/ 17 w 19"/>
                <a:gd name="T21" fmla="*/ 4 h 10"/>
                <a:gd name="T22" fmla="*/ 18 w 19"/>
                <a:gd name="T23" fmla="*/ 1 h 10"/>
                <a:gd name="T24" fmla="*/ 17 w 19"/>
                <a:gd name="T25" fmla="*/ 4 h 10"/>
                <a:gd name="T26" fmla="*/ 19 w 19"/>
                <a:gd name="T27" fmla="*/ 2 h 10"/>
                <a:gd name="T28" fmla="*/ 18 w 19"/>
                <a:gd name="T29" fmla="*/ 1 h 10"/>
                <a:gd name="T30" fmla="*/ 11 w 19"/>
                <a:gd name="T31" fmla="*/ 3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10"/>
                <a:gd name="T50" fmla="*/ 19 w 19"/>
                <a:gd name="T51" fmla="*/ 10 h 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10">
                  <a:moveTo>
                    <a:pt x="11" y="3"/>
                  </a:moveTo>
                  <a:lnTo>
                    <a:pt x="12" y="0"/>
                  </a:lnTo>
                  <a:lnTo>
                    <a:pt x="11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9" y="8"/>
                  </a:lnTo>
                  <a:lnTo>
                    <a:pt x="13" y="7"/>
                  </a:lnTo>
                  <a:lnTo>
                    <a:pt x="17" y="4"/>
                  </a:lnTo>
                  <a:lnTo>
                    <a:pt x="18" y="1"/>
                  </a:lnTo>
                  <a:lnTo>
                    <a:pt x="17" y="4"/>
                  </a:lnTo>
                  <a:lnTo>
                    <a:pt x="19" y="2"/>
                  </a:lnTo>
                  <a:lnTo>
                    <a:pt x="18" y="1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00" name="Freeform 28"/>
            <p:cNvSpPr>
              <a:spLocks/>
            </p:cNvSpPr>
            <p:nvPr/>
          </p:nvSpPr>
          <p:spPr bwMode="auto">
            <a:xfrm>
              <a:off x="2989" y="3385"/>
              <a:ext cx="13" cy="19"/>
            </a:xfrm>
            <a:custGeom>
              <a:avLst/>
              <a:gdLst>
                <a:gd name="T0" fmla="*/ 10 w 13"/>
                <a:gd name="T1" fmla="*/ 0 h 19"/>
                <a:gd name="T2" fmla="*/ 10 w 13"/>
                <a:gd name="T3" fmla="*/ 0 h 19"/>
                <a:gd name="T4" fmla="*/ 6 w 13"/>
                <a:gd name="T5" fmla="*/ 4 h 19"/>
                <a:gd name="T6" fmla="*/ 2 w 13"/>
                <a:gd name="T7" fmla="*/ 9 h 19"/>
                <a:gd name="T8" fmla="*/ 0 w 13"/>
                <a:gd name="T9" fmla="*/ 13 h 19"/>
                <a:gd name="T10" fmla="*/ 2 w 13"/>
                <a:gd name="T11" fmla="*/ 19 h 19"/>
                <a:gd name="T12" fmla="*/ 9 w 13"/>
                <a:gd name="T13" fmla="*/ 17 h 19"/>
                <a:gd name="T14" fmla="*/ 9 w 13"/>
                <a:gd name="T15" fmla="*/ 13 h 19"/>
                <a:gd name="T16" fmla="*/ 9 w 13"/>
                <a:gd name="T17" fmla="*/ 11 h 19"/>
                <a:gd name="T18" fmla="*/ 10 w 13"/>
                <a:gd name="T19" fmla="*/ 9 h 19"/>
                <a:gd name="T20" fmla="*/ 13 w 13"/>
                <a:gd name="T21" fmla="*/ 7 h 19"/>
                <a:gd name="T22" fmla="*/ 13 w 13"/>
                <a:gd name="T23" fmla="*/ 7 h 19"/>
                <a:gd name="T24" fmla="*/ 10 w 13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19"/>
                <a:gd name="T41" fmla="*/ 13 w 13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19">
                  <a:moveTo>
                    <a:pt x="10" y="0"/>
                  </a:moveTo>
                  <a:lnTo>
                    <a:pt x="10" y="0"/>
                  </a:lnTo>
                  <a:lnTo>
                    <a:pt x="6" y="4"/>
                  </a:lnTo>
                  <a:lnTo>
                    <a:pt x="2" y="9"/>
                  </a:lnTo>
                  <a:lnTo>
                    <a:pt x="0" y="13"/>
                  </a:lnTo>
                  <a:lnTo>
                    <a:pt x="2" y="19"/>
                  </a:lnTo>
                  <a:lnTo>
                    <a:pt x="9" y="17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10" y="9"/>
                  </a:lnTo>
                  <a:lnTo>
                    <a:pt x="13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01" name="Freeform 29"/>
            <p:cNvSpPr>
              <a:spLocks/>
            </p:cNvSpPr>
            <p:nvPr/>
          </p:nvSpPr>
          <p:spPr bwMode="auto">
            <a:xfrm>
              <a:off x="2999" y="3383"/>
              <a:ext cx="22" cy="15"/>
            </a:xfrm>
            <a:custGeom>
              <a:avLst/>
              <a:gdLst>
                <a:gd name="T0" fmla="*/ 22 w 22"/>
                <a:gd name="T1" fmla="*/ 11 h 15"/>
                <a:gd name="T2" fmla="*/ 22 w 22"/>
                <a:gd name="T3" fmla="*/ 11 h 15"/>
                <a:gd name="T4" fmla="*/ 18 w 22"/>
                <a:gd name="T5" fmla="*/ 7 h 15"/>
                <a:gd name="T6" fmla="*/ 13 w 22"/>
                <a:gd name="T7" fmla="*/ 2 h 15"/>
                <a:gd name="T8" fmla="*/ 6 w 22"/>
                <a:gd name="T9" fmla="*/ 0 h 15"/>
                <a:gd name="T10" fmla="*/ 0 w 22"/>
                <a:gd name="T11" fmla="*/ 2 h 15"/>
                <a:gd name="T12" fmla="*/ 3 w 22"/>
                <a:gd name="T13" fmla="*/ 9 h 15"/>
                <a:gd name="T14" fmla="*/ 6 w 22"/>
                <a:gd name="T15" fmla="*/ 9 h 15"/>
                <a:gd name="T16" fmla="*/ 11 w 22"/>
                <a:gd name="T17" fmla="*/ 9 h 15"/>
                <a:gd name="T18" fmla="*/ 13 w 22"/>
                <a:gd name="T19" fmla="*/ 12 h 15"/>
                <a:gd name="T20" fmla="*/ 15 w 22"/>
                <a:gd name="T21" fmla="*/ 15 h 15"/>
                <a:gd name="T22" fmla="*/ 15 w 22"/>
                <a:gd name="T23" fmla="*/ 15 h 15"/>
                <a:gd name="T24" fmla="*/ 22 w 22"/>
                <a:gd name="T25" fmla="*/ 11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5"/>
                <a:gd name="T41" fmla="*/ 22 w 22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5">
                  <a:moveTo>
                    <a:pt x="22" y="11"/>
                  </a:moveTo>
                  <a:lnTo>
                    <a:pt x="22" y="11"/>
                  </a:lnTo>
                  <a:lnTo>
                    <a:pt x="18" y="7"/>
                  </a:lnTo>
                  <a:lnTo>
                    <a:pt x="13" y="2"/>
                  </a:lnTo>
                  <a:lnTo>
                    <a:pt x="6" y="0"/>
                  </a:lnTo>
                  <a:lnTo>
                    <a:pt x="0" y="2"/>
                  </a:lnTo>
                  <a:lnTo>
                    <a:pt x="3" y="9"/>
                  </a:lnTo>
                  <a:lnTo>
                    <a:pt x="6" y="9"/>
                  </a:lnTo>
                  <a:lnTo>
                    <a:pt x="11" y="9"/>
                  </a:lnTo>
                  <a:lnTo>
                    <a:pt x="13" y="12"/>
                  </a:lnTo>
                  <a:lnTo>
                    <a:pt x="15" y="15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02" name="Freeform 30"/>
            <p:cNvSpPr>
              <a:spLocks/>
            </p:cNvSpPr>
            <p:nvPr/>
          </p:nvSpPr>
          <p:spPr bwMode="auto">
            <a:xfrm>
              <a:off x="3012" y="3394"/>
              <a:ext cx="11" cy="21"/>
            </a:xfrm>
            <a:custGeom>
              <a:avLst/>
              <a:gdLst>
                <a:gd name="T0" fmla="*/ 2 w 11"/>
                <a:gd name="T1" fmla="*/ 21 h 21"/>
                <a:gd name="T2" fmla="*/ 2 w 11"/>
                <a:gd name="T3" fmla="*/ 21 h 21"/>
                <a:gd name="T4" fmla="*/ 7 w 11"/>
                <a:gd name="T5" fmla="*/ 17 h 21"/>
                <a:gd name="T6" fmla="*/ 11 w 11"/>
                <a:gd name="T7" fmla="*/ 12 h 21"/>
                <a:gd name="T8" fmla="*/ 11 w 11"/>
                <a:gd name="T9" fmla="*/ 7 h 21"/>
                <a:gd name="T10" fmla="*/ 9 w 11"/>
                <a:gd name="T11" fmla="*/ 0 h 21"/>
                <a:gd name="T12" fmla="*/ 2 w 11"/>
                <a:gd name="T13" fmla="*/ 4 h 21"/>
                <a:gd name="T14" fmla="*/ 4 w 11"/>
                <a:gd name="T15" fmla="*/ 7 h 21"/>
                <a:gd name="T16" fmla="*/ 4 w 11"/>
                <a:gd name="T17" fmla="*/ 10 h 21"/>
                <a:gd name="T18" fmla="*/ 2 w 11"/>
                <a:gd name="T19" fmla="*/ 12 h 21"/>
                <a:gd name="T20" fmla="*/ 0 w 11"/>
                <a:gd name="T21" fmla="*/ 14 h 21"/>
                <a:gd name="T22" fmla="*/ 0 w 11"/>
                <a:gd name="T23" fmla="*/ 14 h 21"/>
                <a:gd name="T24" fmla="*/ 2 w 11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21"/>
                <a:gd name="T41" fmla="*/ 11 w 11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21">
                  <a:moveTo>
                    <a:pt x="2" y="21"/>
                  </a:moveTo>
                  <a:lnTo>
                    <a:pt x="2" y="21"/>
                  </a:lnTo>
                  <a:lnTo>
                    <a:pt x="7" y="17"/>
                  </a:lnTo>
                  <a:lnTo>
                    <a:pt x="11" y="12"/>
                  </a:lnTo>
                  <a:lnTo>
                    <a:pt x="11" y="7"/>
                  </a:lnTo>
                  <a:lnTo>
                    <a:pt x="9" y="0"/>
                  </a:lnTo>
                  <a:lnTo>
                    <a:pt x="2" y="4"/>
                  </a:lnTo>
                  <a:lnTo>
                    <a:pt x="4" y="7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03" name="Freeform 31"/>
            <p:cNvSpPr>
              <a:spLocks/>
            </p:cNvSpPr>
            <p:nvPr/>
          </p:nvSpPr>
          <p:spPr bwMode="auto">
            <a:xfrm>
              <a:off x="2991" y="3399"/>
              <a:ext cx="23" cy="16"/>
            </a:xfrm>
            <a:custGeom>
              <a:avLst/>
              <a:gdLst>
                <a:gd name="T0" fmla="*/ 5 w 23"/>
                <a:gd name="T1" fmla="*/ 7 h 16"/>
                <a:gd name="T2" fmla="*/ 0 w 23"/>
                <a:gd name="T3" fmla="*/ 6 h 16"/>
                <a:gd name="T4" fmla="*/ 5 w 23"/>
                <a:gd name="T5" fmla="*/ 11 h 16"/>
                <a:gd name="T6" fmla="*/ 11 w 23"/>
                <a:gd name="T7" fmla="*/ 14 h 16"/>
                <a:gd name="T8" fmla="*/ 16 w 23"/>
                <a:gd name="T9" fmla="*/ 16 h 16"/>
                <a:gd name="T10" fmla="*/ 23 w 23"/>
                <a:gd name="T11" fmla="*/ 16 h 16"/>
                <a:gd name="T12" fmla="*/ 21 w 23"/>
                <a:gd name="T13" fmla="*/ 9 h 16"/>
                <a:gd name="T14" fmla="*/ 16 w 23"/>
                <a:gd name="T15" fmla="*/ 9 h 16"/>
                <a:gd name="T16" fmla="*/ 13 w 23"/>
                <a:gd name="T17" fmla="*/ 7 h 16"/>
                <a:gd name="T18" fmla="*/ 9 w 23"/>
                <a:gd name="T19" fmla="*/ 4 h 16"/>
                <a:gd name="T20" fmla="*/ 7 w 23"/>
                <a:gd name="T21" fmla="*/ 2 h 16"/>
                <a:gd name="T22" fmla="*/ 2 w 23"/>
                <a:gd name="T23" fmla="*/ 0 h 16"/>
                <a:gd name="T24" fmla="*/ 5 w 23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16"/>
                <a:gd name="T41" fmla="*/ 23 w 23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16">
                  <a:moveTo>
                    <a:pt x="5" y="7"/>
                  </a:moveTo>
                  <a:lnTo>
                    <a:pt x="0" y="6"/>
                  </a:lnTo>
                  <a:lnTo>
                    <a:pt x="5" y="11"/>
                  </a:lnTo>
                  <a:lnTo>
                    <a:pt x="11" y="14"/>
                  </a:lnTo>
                  <a:lnTo>
                    <a:pt x="16" y="16"/>
                  </a:lnTo>
                  <a:lnTo>
                    <a:pt x="23" y="16"/>
                  </a:lnTo>
                  <a:lnTo>
                    <a:pt x="21" y="9"/>
                  </a:lnTo>
                  <a:lnTo>
                    <a:pt x="16" y="9"/>
                  </a:lnTo>
                  <a:lnTo>
                    <a:pt x="13" y="7"/>
                  </a:lnTo>
                  <a:lnTo>
                    <a:pt x="9" y="4"/>
                  </a:lnTo>
                  <a:lnTo>
                    <a:pt x="7" y="2"/>
                  </a:lnTo>
                  <a:lnTo>
                    <a:pt x="2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04" name="Freeform 32"/>
            <p:cNvSpPr>
              <a:spLocks/>
            </p:cNvSpPr>
            <p:nvPr/>
          </p:nvSpPr>
          <p:spPr bwMode="auto">
            <a:xfrm>
              <a:off x="2977" y="3391"/>
              <a:ext cx="19" cy="20"/>
            </a:xfrm>
            <a:custGeom>
              <a:avLst/>
              <a:gdLst>
                <a:gd name="T0" fmla="*/ 8 w 19"/>
                <a:gd name="T1" fmla="*/ 15 h 20"/>
                <a:gd name="T2" fmla="*/ 0 w 19"/>
                <a:gd name="T3" fmla="*/ 17 h 20"/>
                <a:gd name="T4" fmla="*/ 8 w 19"/>
                <a:gd name="T5" fmla="*/ 20 h 20"/>
                <a:gd name="T6" fmla="*/ 13 w 19"/>
                <a:gd name="T7" fmla="*/ 18 h 20"/>
                <a:gd name="T8" fmla="*/ 16 w 19"/>
                <a:gd name="T9" fmla="*/ 17 h 20"/>
                <a:gd name="T10" fmla="*/ 19 w 19"/>
                <a:gd name="T11" fmla="*/ 15 h 20"/>
                <a:gd name="T12" fmla="*/ 16 w 19"/>
                <a:gd name="T13" fmla="*/ 8 h 20"/>
                <a:gd name="T14" fmla="*/ 14 w 19"/>
                <a:gd name="T15" fmla="*/ 10 h 20"/>
                <a:gd name="T16" fmla="*/ 10 w 19"/>
                <a:gd name="T17" fmla="*/ 11 h 20"/>
                <a:gd name="T18" fmla="*/ 6 w 19"/>
                <a:gd name="T19" fmla="*/ 13 h 20"/>
                <a:gd name="T20" fmla="*/ 9 w 19"/>
                <a:gd name="T21" fmla="*/ 17 h 20"/>
                <a:gd name="T22" fmla="*/ 1 w 19"/>
                <a:gd name="T23" fmla="*/ 18 h 20"/>
                <a:gd name="T24" fmla="*/ 8 w 19"/>
                <a:gd name="T25" fmla="*/ 15 h 20"/>
                <a:gd name="T26" fmla="*/ 0 w 19"/>
                <a:gd name="T27" fmla="*/ 0 h 20"/>
                <a:gd name="T28" fmla="*/ 0 w 19"/>
                <a:gd name="T29" fmla="*/ 17 h 20"/>
                <a:gd name="T30" fmla="*/ 8 w 19"/>
                <a:gd name="T31" fmla="*/ 15 h 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20"/>
                <a:gd name="T50" fmla="*/ 19 w 19"/>
                <a:gd name="T51" fmla="*/ 20 h 2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20">
                  <a:moveTo>
                    <a:pt x="8" y="15"/>
                  </a:moveTo>
                  <a:lnTo>
                    <a:pt x="0" y="17"/>
                  </a:lnTo>
                  <a:lnTo>
                    <a:pt x="8" y="20"/>
                  </a:lnTo>
                  <a:lnTo>
                    <a:pt x="13" y="18"/>
                  </a:lnTo>
                  <a:lnTo>
                    <a:pt x="16" y="17"/>
                  </a:lnTo>
                  <a:lnTo>
                    <a:pt x="19" y="15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0" y="11"/>
                  </a:lnTo>
                  <a:lnTo>
                    <a:pt x="6" y="13"/>
                  </a:lnTo>
                  <a:lnTo>
                    <a:pt x="9" y="17"/>
                  </a:lnTo>
                  <a:lnTo>
                    <a:pt x="1" y="18"/>
                  </a:lnTo>
                  <a:lnTo>
                    <a:pt x="8" y="15"/>
                  </a:lnTo>
                  <a:lnTo>
                    <a:pt x="0" y="0"/>
                  </a:lnTo>
                  <a:lnTo>
                    <a:pt x="0" y="17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05" name="Line 33"/>
            <p:cNvSpPr>
              <a:spLocks noChangeShapeType="1"/>
            </p:cNvSpPr>
            <p:nvPr/>
          </p:nvSpPr>
          <p:spPr bwMode="auto">
            <a:xfrm>
              <a:off x="3000" y="3320"/>
              <a:ext cx="338" cy="59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3235" y="3849"/>
              <a:ext cx="15" cy="4"/>
            </a:xfrm>
            <a:custGeom>
              <a:avLst/>
              <a:gdLst>
                <a:gd name="T0" fmla="*/ 0 w 15"/>
                <a:gd name="T1" fmla="*/ 4 h 4"/>
                <a:gd name="T2" fmla="*/ 15 w 15"/>
                <a:gd name="T3" fmla="*/ 0 h 4"/>
                <a:gd name="T4" fmla="*/ 0 w 15"/>
                <a:gd name="T5" fmla="*/ 4 h 4"/>
                <a:gd name="T6" fmla="*/ 0 60000 65536"/>
                <a:gd name="T7" fmla="*/ 0 60000 65536"/>
                <a:gd name="T8" fmla="*/ 0 60000 65536"/>
                <a:gd name="T9" fmla="*/ 0 w 15"/>
                <a:gd name="T10" fmla="*/ 0 h 4"/>
                <a:gd name="T11" fmla="*/ 15 w 1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4">
                  <a:moveTo>
                    <a:pt x="0" y="4"/>
                  </a:moveTo>
                  <a:lnTo>
                    <a:pt x="1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07" name="Line 35"/>
            <p:cNvSpPr>
              <a:spLocks noChangeShapeType="1"/>
            </p:cNvSpPr>
            <p:nvPr/>
          </p:nvSpPr>
          <p:spPr bwMode="auto">
            <a:xfrm flipV="1">
              <a:off x="3235" y="3849"/>
              <a:ext cx="15" cy="4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08" name="Freeform 36"/>
            <p:cNvSpPr>
              <a:spLocks/>
            </p:cNvSpPr>
            <p:nvPr/>
          </p:nvSpPr>
          <p:spPr bwMode="auto">
            <a:xfrm>
              <a:off x="3116" y="3640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2 w 12"/>
                <a:gd name="T3" fmla="*/ 4 h 6"/>
                <a:gd name="T4" fmla="*/ 5 w 12"/>
                <a:gd name="T5" fmla="*/ 3 h 6"/>
                <a:gd name="T6" fmla="*/ 9 w 12"/>
                <a:gd name="T7" fmla="*/ 1 h 6"/>
                <a:gd name="T8" fmla="*/ 12 w 12"/>
                <a:gd name="T9" fmla="*/ 0 h 6"/>
                <a:gd name="T10" fmla="*/ 0 w 12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6"/>
                <a:gd name="T20" fmla="*/ 12 w 1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6">
                  <a:moveTo>
                    <a:pt x="0" y="6"/>
                  </a:moveTo>
                  <a:lnTo>
                    <a:pt x="2" y="4"/>
                  </a:lnTo>
                  <a:lnTo>
                    <a:pt x="5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09" name="Freeform 37"/>
            <p:cNvSpPr>
              <a:spLocks/>
            </p:cNvSpPr>
            <p:nvPr/>
          </p:nvSpPr>
          <p:spPr bwMode="auto">
            <a:xfrm>
              <a:off x="3116" y="3640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6 h 6"/>
                <a:gd name="T4" fmla="*/ 2 w 12"/>
                <a:gd name="T5" fmla="*/ 4 h 6"/>
                <a:gd name="T6" fmla="*/ 5 w 12"/>
                <a:gd name="T7" fmla="*/ 3 h 6"/>
                <a:gd name="T8" fmla="*/ 9 w 12"/>
                <a:gd name="T9" fmla="*/ 1 h 6"/>
                <a:gd name="T10" fmla="*/ 12 w 12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6"/>
                <a:gd name="T20" fmla="*/ 12 w 1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6">
                  <a:moveTo>
                    <a:pt x="0" y="6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5" y="3"/>
                  </a:lnTo>
                  <a:lnTo>
                    <a:pt x="9" y="1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10" name="Freeform 38"/>
            <p:cNvSpPr>
              <a:spLocks/>
            </p:cNvSpPr>
            <p:nvPr/>
          </p:nvSpPr>
          <p:spPr bwMode="auto">
            <a:xfrm>
              <a:off x="2982" y="3405"/>
              <a:ext cx="9" cy="3"/>
            </a:xfrm>
            <a:custGeom>
              <a:avLst/>
              <a:gdLst>
                <a:gd name="T0" fmla="*/ 0 w 9"/>
                <a:gd name="T1" fmla="*/ 3 h 3"/>
                <a:gd name="T2" fmla="*/ 1 w 9"/>
                <a:gd name="T3" fmla="*/ 3 h 3"/>
                <a:gd name="T4" fmla="*/ 3 w 9"/>
                <a:gd name="T5" fmla="*/ 1 h 3"/>
                <a:gd name="T6" fmla="*/ 7 w 9"/>
                <a:gd name="T7" fmla="*/ 0 h 3"/>
                <a:gd name="T8" fmla="*/ 9 w 9"/>
                <a:gd name="T9" fmla="*/ 0 h 3"/>
                <a:gd name="T10" fmla="*/ 0 w 9"/>
                <a:gd name="T11" fmla="*/ 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3"/>
                <a:gd name="T20" fmla="*/ 9 w 9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3">
                  <a:moveTo>
                    <a:pt x="0" y="3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11" name="Freeform 39"/>
            <p:cNvSpPr>
              <a:spLocks/>
            </p:cNvSpPr>
            <p:nvPr/>
          </p:nvSpPr>
          <p:spPr bwMode="auto">
            <a:xfrm>
              <a:off x="2982" y="3405"/>
              <a:ext cx="9" cy="3"/>
            </a:xfrm>
            <a:custGeom>
              <a:avLst/>
              <a:gdLst>
                <a:gd name="T0" fmla="*/ 0 w 9"/>
                <a:gd name="T1" fmla="*/ 3 h 3"/>
                <a:gd name="T2" fmla="*/ 0 w 9"/>
                <a:gd name="T3" fmla="*/ 3 h 3"/>
                <a:gd name="T4" fmla="*/ 1 w 9"/>
                <a:gd name="T5" fmla="*/ 3 h 3"/>
                <a:gd name="T6" fmla="*/ 3 w 9"/>
                <a:gd name="T7" fmla="*/ 1 h 3"/>
                <a:gd name="T8" fmla="*/ 7 w 9"/>
                <a:gd name="T9" fmla="*/ 0 h 3"/>
                <a:gd name="T10" fmla="*/ 9 w 9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3"/>
                <a:gd name="T20" fmla="*/ 9 w 9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12" name="Line 40"/>
            <p:cNvSpPr>
              <a:spLocks noChangeShapeType="1"/>
            </p:cNvSpPr>
            <p:nvPr/>
          </p:nvSpPr>
          <p:spPr bwMode="auto">
            <a:xfrm flipH="1">
              <a:off x="2998" y="3252"/>
              <a:ext cx="496" cy="186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13" name="Line 41"/>
            <p:cNvSpPr>
              <a:spLocks noChangeShapeType="1"/>
            </p:cNvSpPr>
            <p:nvPr/>
          </p:nvSpPr>
          <p:spPr bwMode="auto">
            <a:xfrm flipH="1">
              <a:off x="3016" y="3281"/>
              <a:ext cx="494" cy="186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14" name="Line 42"/>
            <p:cNvSpPr>
              <a:spLocks noChangeShapeType="1"/>
            </p:cNvSpPr>
            <p:nvPr/>
          </p:nvSpPr>
          <p:spPr bwMode="auto">
            <a:xfrm flipH="1">
              <a:off x="3048" y="3341"/>
              <a:ext cx="496" cy="186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15" name="Line 43"/>
            <p:cNvSpPr>
              <a:spLocks noChangeShapeType="1"/>
            </p:cNvSpPr>
            <p:nvPr/>
          </p:nvSpPr>
          <p:spPr bwMode="auto">
            <a:xfrm flipH="1">
              <a:off x="3066" y="3370"/>
              <a:ext cx="495" cy="187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16" name="Line 44"/>
            <p:cNvSpPr>
              <a:spLocks noChangeShapeType="1"/>
            </p:cNvSpPr>
            <p:nvPr/>
          </p:nvSpPr>
          <p:spPr bwMode="auto">
            <a:xfrm flipH="1">
              <a:off x="3082" y="3399"/>
              <a:ext cx="496" cy="187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17" name="Line 45"/>
            <p:cNvSpPr>
              <a:spLocks noChangeShapeType="1"/>
            </p:cNvSpPr>
            <p:nvPr/>
          </p:nvSpPr>
          <p:spPr bwMode="auto">
            <a:xfrm flipH="1">
              <a:off x="3100" y="3430"/>
              <a:ext cx="495" cy="186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18" name="Line 46"/>
            <p:cNvSpPr>
              <a:spLocks noChangeShapeType="1"/>
            </p:cNvSpPr>
            <p:nvPr/>
          </p:nvSpPr>
          <p:spPr bwMode="auto">
            <a:xfrm flipH="1">
              <a:off x="3154" y="3459"/>
              <a:ext cx="458" cy="17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19" name="Line 47"/>
            <p:cNvSpPr>
              <a:spLocks noChangeShapeType="1"/>
            </p:cNvSpPr>
            <p:nvPr/>
          </p:nvSpPr>
          <p:spPr bwMode="auto">
            <a:xfrm flipH="1">
              <a:off x="3133" y="3489"/>
              <a:ext cx="496" cy="186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20" name="Line 48"/>
            <p:cNvSpPr>
              <a:spLocks noChangeShapeType="1"/>
            </p:cNvSpPr>
            <p:nvPr/>
          </p:nvSpPr>
          <p:spPr bwMode="auto">
            <a:xfrm flipH="1">
              <a:off x="3150" y="3519"/>
              <a:ext cx="495" cy="185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21" name="Line 49"/>
            <p:cNvSpPr>
              <a:spLocks noChangeShapeType="1"/>
            </p:cNvSpPr>
            <p:nvPr/>
          </p:nvSpPr>
          <p:spPr bwMode="auto">
            <a:xfrm flipH="1">
              <a:off x="3167" y="3548"/>
              <a:ext cx="496" cy="187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22" name="Line 50"/>
            <p:cNvSpPr>
              <a:spLocks noChangeShapeType="1"/>
            </p:cNvSpPr>
            <p:nvPr/>
          </p:nvSpPr>
          <p:spPr bwMode="auto">
            <a:xfrm flipH="1">
              <a:off x="3183" y="3578"/>
              <a:ext cx="496" cy="186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23" name="Line 51"/>
            <p:cNvSpPr>
              <a:spLocks noChangeShapeType="1"/>
            </p:cNvSpPr>
            <p:nvPr/>
          </p:nvSpPr>
          <p:spPr bwMode="auto">
            <a:xfrm flipH="1">
              <a:off x="3201" y="3608"/>
              <a:ext cx="494" cy="185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24" name="Line 52"/>
            <p:cNvSpPr>
              <a:spLocks noChangeShapeType="1"/>
            </p:cNvSpPr>
            <p:nvPr/>
          </p:nvSpPr>
          <p:spPr bwMode="auto">
            <a:xfrm flipH="1">
              <a:off x="3217" y="3637"/>
              <a:ext cx="496" cy="187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25" name="Line 53"/>
            <p:cNvSpPr>
              <a:spLocks noChangeShapeType="1"/>
            </p:cNvSpPr>
            <p:nvPr/>
          </p:nvSpPr>
          <p:spPr bwMode="auto">
            <a:xfrm flipV="1">
              <a:off x="3269" y="3667"/>
              <a:ext cx="460" cy="17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26" name="Line 54"/>
            <p:cNvSpPr>
              <a:spLocks noChangeShapeType="1"/>
            </p:cNvSpPr>
            <p:nvPr/>
          </p:nvSpPr>
          <p:spPr bwMode="auto">
            <a:xfrm flipH="1">
              <a:off x="3251" y="3696"/>
              <a:ext cx="496" cy="187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27" name="Line 55"/>
            <p:cNvSpPr>
              <a:spLocks noChangeShapeType="1"/>
            </p:cNvSpPr>
            <p:nvPr/>
          </p:nvSpPr>
          <p:spPr bwMode="auto">
            <a:xfrm flipH="1">
              <a:off x="3268" y="3727"/>
              <a:ext cx="495" cy="186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28" name="Line 56"/>
            <p:cNvSpPr>
              <a:spLocks noChangeShapeType="1"/>
            </p:cNvSpPr>
            <p:nvPr/>
          </p:nvSpPr>
          <p:spPr bwMode="auto">
            <a:xfrm flipH="1">
              <a:off x="3021" y="3223"/>
              <a:ext cx="458" cy="169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29" name="Freeform 57"/>
            <p:cNvSpPr>
              <a:spLocks/>
            </p:cNvSpPr>
            <p:nvPr/>
          </p:nvSpPr>
          <p:spPr bwMode="auto">
            <a:xfrm>
              <a:off x="3075" y="3065"/>
              <a:ext cx="755" cy="742"/>
            </a:xfrm>
            <a:custGeom>
              <a:avLst/>
              <a:gdLst>
                <a:gd name="T0" fmla="*/ 121 w 755"/>
                <a:gd name="T1" fmla="*/ 431 h 742"/>
                <a:gd name="T2" fmla="*/ 128 w 755"/>
                <a:gd name="T3" fmla="*/ 429 h 742"/>
                <a:gd name="T4" fmla="*/ 139 w 755"/>
                <a:gd name="T5" fmla="*/ 427 h 742"/>
                <a:gd name="T6" fmla="*/ 134 w 755"/>
                <a:gd name="T7" fmla="*/ 425 h 742"/>
                <a:gd name="T8" fmla="*/ 132 w 755"/>
                <a:gd name="T9" fmla="*/ 420 h 742"/>
                <a:gd name="T10" fmla="*/ 133 w 755"/>
                <a:gd name="T11" fmla="*/ 411 h 742"/>
                <a:gd name="T12" fmla="*/ 140 w 755"/>
                <a:gd name="T13" fmla="*/ 406 h 742"/>
                <a:gd name="T14" fmla="*/ 150 w 755"/>
                <a:gd name="T15" fmla="*/ 407 h 742"/>
                <a:gd name="T16" fmla="*/ 156 w 755"/>
                <a:gd name="T17" fmla="*/ 415 h 742"/>
                <a:gd name="T18" fmla="*/ 156 w 755"/>
                <a:gd name="T19" fmla="*/ 424 h 742"/>
                <a:gd name="T20" fmla="*/ 148 w 755"/>
                <a:gd name="T21" fmla="*/ 429 h 742"/>
                <a:gd name="T22" fmla="*/ 143 w 755"/>
                <a:gd name="T23" fmla="*/ 429 h 742"/>
                <a:gd name="T24" fmla="*/ 139 w 755"/>
                <a:gd name="T25" fmla="*/ 427 h 742"/>
                <a:gd name="T26" fmla="*/ 204 w 755"/>
                <a:gd name="T27" fmla="*/ 656 h 742"/>
                <a:gd name="T28" fmla="*/ 235 w 755"/>
                <a:gd name="T29" fmla="*/ 650 h 742"/>
                <a:gd name="T30" fmla="*/ 244 w 755"/>
                <a:gd name="T31" fmla="*/ 656 h 742"/>
                <a:gd name="T32" fmla="*/ 248 w 755"/>
                <a:gd name="T33" fmla="*/ 665 h 742"/>
                <a:gd name="T34" fmla="*/ 243 w 755"/>
                <a:gd name="T35" fmla="*/ 672 h 742"/>
                <a:gd name="T36" fmla="*/ 234 w 755"/>
                <a:gd name="T37" fmla="*/ 674 h 742"/>
                <a:gd name="T38" fmla="*/ 224 w 755"/>
                <a:gd name="T39" fmla="*/ 669 h 742"/>
                <a:gd name="T40" fmla="*/ 221 w 755"/>
                <a:gd name="T41" fmla="*/ 660 h 742"/>
                <a:gd name="T42" fmla="*/ 225 w 755"/>
                <a:gd name="T43" fmla="*/ 652 h 742"/>
                <a:gd name="T44" fmla="*/ 224 w 755"/>
                <a:gd name="T45" fmla="*/ 651 h 742"/>
                <a:gd name="T46" fmla="*/ 208 w 755"/>
                <a:gd name="T47" fmla="*/ 655 h 742"/>
                <a:gd name="T48" fmla="*/ 236 w 755"/>
                <a:gd name="T49" fmla="*/ 742 h 742"/>
                <a:gd name="T50" fmla="*/ 520 w 755"/>
                <a:gd name="T51" fmla="*/ 0 h 742"/>
                <a:gd name="T52" fmla="*/ 27 w 755"/>
                <a:gd name="T53" fmla="*/ 176 h 742"/>
                <a:gd name="T54" fmla="*/ 33 w 755"/>
                <a:gd name="T55" fmla="*/ 175 h 742"/>
                <a:gd name="T56" fmla="*/ 41 w 755"/>
                <a:gd name="T57" fmla="*/ 173 h 742"/>
                <a:gd name="T58" fmla="*/ 43 w 755"/>
                <a:gd name="T59" fmla="*/ 164 h 742"/>
                <a:gd name="T60" fmla="*/ 50 w 755"/>
                <a:gd name="T61" fmla="*/ 161 h 742"/>
                <a:gd name="T62" fmla="*/ 59 w 755"/>
                <a:gd name="T63" fmla="*/ 162 h 742"/>
                <a:gd name="T64" fmla="*/ 66 w 755"/>
                <a:gd name="T65" fmla="*/ 170 h 742"/>
                <a:gd name="T66" fmla="*/ 66 w 755"/>
                <a:gd name="T67" fmla="*/ 178 h 742"/>
                <a:gd name="T68" fmla="*/ 58 w 755"/>
                <a:gd name="T69" fmla="*/ 184 h 742"/>
                <a:gd name="T70" fmla="*/ 48 w 755"/>
                <a:gd name="T71" fmla="*/ 182 h 742"/>
                <a:gd name="T72" fmla="*/ 41 w 755"/>
                <a:gd name="T73" fmla="*/ 173 h 742"/>
                <a:gd name="T74" fmla="*/ 34 w 755"/>
                <a:gd name="T75" fmla="*/ 174 h 742"/>
                <a:gd name="T76" fmla="*/ 27 w 755"/>
                <a:gd name="T77" fmla="*/ 176 h 74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5"/>
                <a:gd name="T118" fmla="*/ 0 h 742"/>
                <a:gd name="T119" fmla="*/ 755 w 755"/>
                <a:gd name="T120" fmla="*/ 742 h 74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5" h="742">
                  <a:moveTo>
                    <a:pt x="27" y="176"/>
                  </a:moveTo>
                  <a:lnTo>
                    <a:pt x="121" y="431"/>
                  </a:lnTo>
                  <a:lnTo>
                    <a:pt x="123" y="431"/>
                  </a:lnTo>
                  <a:lnTo>
                    <a:pt x="128" y="429"/>
                  </a:lnTo>
                  <a:lnTo>
                    <a:pt x="134" y="428"/>
                  </a:lnTo>
                  <a:lnTo>
                    <a:pt x="139" y="427"/>
                  </a:lnTo>
                  <a:lnTo>
                    <a:pt x="136" y="426"/>
                  </a:lnTo>
                  <a:lnTo>
                    <a:pt x="134" y="425"/>
                  </a:lnTo>
                  <a:lnTo>
                    <a:pt x="133" y="422"/>
                  </a:lnTo>
                  <a:lnTo>
                    <a:pt x="132" y="420"/>
                  </a:lnTo>
                  <a:lnTo>
                    <a:pt x="130" y="415"/>
                  </a:lnTo>
                  <a:lnTo>
                    <a:pt x="133" y="411"/>
                  </a:lnTo>
                  <a:lnTo>
                    <a:pt x="135" y="407"/>
                  </a:lnTo>
                  <a:lnTo>
                    <a:pt x="140" y="406"/>
                  </a:lnTo>
                  <a:lnTo>
                    <a:pt x="145" y="406"/>
                  </a:lnTo>
                  <a:lnTo>
                    <a:pt x="150" y="407"/>
                  </a:lnTo>
                  <a:lnTo>
                    <a:pt x="154" y="411"/>
                  </a:lnTo>
                  <a:lnTo>
                    <a:pt x="156" y="415"/>
                  </a:lnTo>
                  <a:lnTo>
                    <a:pt x="157" y="420"/>
                  </a:lnTo>
                  <a:lnTo>
                    <a:pt x="156" y="424"/>
                  </a:lnTo>
                  <a:lnTo>
                    <a:pt x="153" y="427"/>
                  </a:lnTo>
                  <a:lnTo>
                    <a:pt x="148" y="429"/>
                  </a:lnTo>
                  <a:lnTo>
                    <a:pt x="146" y="429"/>
                  </a:lnTo>
                  <a:lnTo>
                    <a:pt x="143" y="429"/>
                  </a:lnTo>
                  <a:lnTo>
                    <a:pt x="141" y="428"/>
                  </a:lnTo>
                  <a:lnTo>
                    <a:pt x="139" y="427"/>
                  </a:lnTo>
                  <a:lnTo>
                    <a:pt x="121" y="431"/>
                  </a:lnTo>
                  <a:lnTo>
                    <a:pt x="204" y="656"/>
                  </a:lnTo>
                  <a:lnTo>
                    <a:pt x="230" y="650"/>
                  </a:lnTo>
                  <a:lnTo>
                    <a:pt x="235" y="650"/>
                  </a:lnTo>
                  <a:lnTo>
                    <a:pt x="239" y="652"/>
                  </a:lnTo>
                  <a:lnTo>
                    <a:pt x="244" y="656"/>
                  </a:lnTo>
                  <a:lnTo>
                    <a:pt x="247" y="660"/>
                  </a:lnTo>
                  <a:lnTo>
                    <a:pt x="248" y="665"/>
                  </a:lnTo>
                  <a:lnTo>
                    <a:pt x="247" y="669"/>
                  </a:lnTo>
                  <a:lnTo>
                    <a:pt x="243" y="672"/>
                  </a:lnTo>
                  <a:lnTo>
                    <a:pt x="238" y="674"/>
                  </a:lnTo>
                  <a:lnTo>
                    <a:pt x="234" y="674"/>
                  </a:lnTo>
                  <a:lnTo>
                    <a:pt x="229" y="672"/>
                  </a:lnTo>
                  <a:lnTo>
                    <a:pt x="224" y="669"/>
                  </a:lnTo>
                  <a:lnTo>
                    <a:pt x="222" y="665"/>
                  </a:lnTo>
                  <a:lnTo>
                    <a:pt x="221" y="660"/>
                  </a:lnTo>
                  <a:lnTo>
                    <a:pt x="223" y="656"/>
                  </a:lnTo>
                  <a:lnTo>
                    <a:pt x="225" y="652"/>
                  </a:lnTo>
                  <a:lnTo>
                    <a:pt x="230" y="650"/>
                  </a:lnTo>
                  <a:lnTo>
                    <a:pt x="224" y="651"/>
                  </a:lnTo>
                  <a:lnTo>
                    <a:pt x="216" y="653"/>
                  </a:lnTo>
                  <a:lnTo>
                    <a:pt x="208" y="655"/>
                  </a:lnTo>
                  <a:lnTo>
                    <a:pt x="204" y="656"/>
                  </a:lnTo>
                  <a:lnTo>
                    <a:pt x="236" y="742"/>
                  </a:lnTo>
                  <a:lnTo>
                    <a:pt x="755" y="640"/>
                  </a:lnTo>
                  <a:lnTo>
                    <a:pt x="520" y="0"/>
                  </a:lnTo>
                  <a:lnTo>
                    <a:pt x="0" y="103"/>
                  </a:lnTo>
                  <a:lnTo>
                    <a:pt x="27" y="176"/>
                  </a:lnTo>
                  <a:lnTo>
                    <a:pt x="30" y="176"/>
                  </a:lnTo>
                  <a:lnTo>
                    <a:pt x="33" y="175"/>
                  </a:lnTo>
                  <a:lnTo>
                    <a:pt x="38" y="174"/>
                  </a:lnTo>
                  <a:lnTo>
                    <a:pt x="41" y="173"/>
                  </a:lnTo>
                  <a:lnTo>
                    <a:pt x="41" y="168"/>
                  </a:lnTo>
                  <a:lnTo>
                    <a:pt x="43" y="164"/>
                  </a:lnTo>
                  <a:lnTo>
                    <a:pt x="45" y="162"/>
                  </a:lnTo>
                  <a:lnTo>
                    <a:pt x="50" y="161"/>
                  </a:lnTo>
                  <a:lnTo>
                    <a:pt x="54" y="161"/>
                  </a:lnTo>
                  <a:lnTo>
                    <a:pt x="59" y="162"/>
                  </a:lnTo>
                  <a:lnTo>
                    <a:pt x="64" y="166"/>
                  </a:lnTo>
                  <a:lnTo>
                    <a:pt x="66" y="170"/>
                  </a:lnTo>
                  <a:lnTo>
                    <a:pt x="67" y="175"/>
                  </a:lnTo>
                  <a:lnTo>
                    <a:pt x="66" y="178"/>
                  </a:lnTo>
                  <a:lnTo>
                    <a:pt x="63" y="182"/>
                  </a:lnTo>
                  <a:lnTo>
                    <a:pt x="58" y="184"/>
                  </a:lnTo>
                  <a:lnTo>
                    <a:pt x="53" y="184"/>
                  </a:lnTo>
                  <a:lnTo>
                    <a:pt x="48" y="182"/>
                  </a:lnTo>
                  <a:lnTo>
                    <a:pt x="44" y="177"/>
                  </a:lnTo>
                  <a:lnTo>
                    <a:pt x="41" y="173"/>
                  </a:lnTo>
                  <a:lnTo>
                    <a:pt x="39" y="173"/>
                  </a:lnTo>
                  <a:lnTo>
                    <a:pt x="34" y="174"/>
                  </a:lnTo>
                  <a:lnTo>
                    <a:pt x="30" y="176"/>
                  </a:lnTo>
                  <a:lnTo>
                    <a:pt x="27" y="1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30" name="Freeform 58"/>
            <p:cNvSpPr>
              <a:spLocks/>
            </p:cNvSpPr>
            <p:nvPr/>
          </p:nvSpPr>
          <p:spPr bwMode="auto">
            <a:xfrm>
              <a:off x="3099" y="3240"/>
              <a:ext cx="101" cy="260"/>
            </a:xfrm>
            <a:custGeom>
              <a:avLst/>
              <a:gdLst>
                <a:gd name="T0" fmla="*/ 97 w 101"/>
                <a:gd name="T1" fmla="*/ 252 h 260"/>
                <a:gd name="T2" fmla="*/ 101 w 101"/>
                <a:gd name="T3" fmla="*/ 254 h 260"/>
                <a:gd name="T4" fmla="*/ 7 w 101"/>
                <a:gd name="T5" fmla="*/ 0 h 260"/>
                <a:gd name="T6" fmla="*/ 0 w 101"/>
                <a:gd name="T7" fmla="*/ 2 h 260"/>
                <a:gd name="T8" fmla="*/ 94 w 101"/>
                <a:gd name="T9" fmla="*/ 257 h 260"/>
                <a:gd name="T10" fmla="*/ 97 w 101"/>
                <a:gd name="T11" fmla="*/ 259 h 260"/>
                <a:gd name="T12" fmla="*/ 94 w 101"/>
                <a:gd name="T13" fmla="*/ 257 h 260"/>
                <a:gd name="T14" fmla="*/ 95 w 101"/>
                <a:gd name="T15" fmla="*/ 260 h 260"/>
                <a:gd name="T16" fmla="*/ 97 w 101"/>
                <a:gd name="T17" fmla="*/ 259 h 260"/>
                <a:gd name="T18" fmla="*/ 97 w 101"/>
                <a:gd name="T19" fmla="*/ 252 h 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1"/>
                <a:gd name="T31" fmla="*/ 0 h 260"/>
                <a:gd name="T32" fmla="*/ 101 w 101"/>
                <a:gd name="T33" fmla="*/ 260 h 2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1" h="260">
                  <a:moveTo>
                    <a:pt x="97" y="252"/>
                  </a:moveTo>
                  <a:lnTo>
                    <a:pt x="101" y="254"/>
                  </a:lnTo>
                  <a:lnTo>
                    <a:pt x="7" y="0"/>
                  </a:lnTo>
                  <a:lnTo>
                    <a:pt x="0" y="2"/>
                  </a:lnTo>
                  <a:lnTo>
                    <a:pt x="94" y="257"/>
                  </a:lnTo>
                  <a:lnTo>
                    <a:pt x="97" y="259"/>
                  </a:lnTo>
                  <a:lnTo>
                    <a:pt x="94" y="257"/>
                  </a:lnTo>
                  <a:lnTo>
                    <a:pt x="95" y="260"/>
                  </a:lnTo>
                  <a:lnTo>
                    <a:pt x="97" y="259"/>
                  </a:lnTo>
                  <a:lnTo>
                    <a:pt x="97" y="2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31" name="Freeform 59"/>
            <p:cNvSpPr>
              <a:spLocks/>
            </p:cNvSpPr>
            <p:nvPr/>
          </p:nvSpPr>
          <p:spPr bwMode="auto">
            <a:xfrm>
              <a:off x="3196" y="3489"/>
              <a:ext cx="31" cy="10"/>
            </a:xfrm>
            <a:custGeom>
              <a:avLst/>
              <a:gdLst>
                <a:gd name="T0" fmla="*/ 17 w 31"/>
                <a:gd name="T1" fmla="*/ 7 h 10"/>
                <a:gd name="T2" fmla="*/ 17 w 31"/>
                <a:gd name="T3" fmla="*/ 0 h 10"/>
                <a:gd name="T4" fmla="*/ 13 w 31"/>
                <a:gd name="T5" fmla="*/ 1 h 10"/>
                <a:gd name="T6" fmla="*/ 7 w 31"/>
                <a:gd name="T7" fmla="*/ 2 h 10"/>
                <a:gd name="T8" fmla="*/ 2 w 31"/>
                <a:gd name="T9" fmla="*/ 3 h 10"/>
                <a:gd name="T10" fmla="*/ 0 w 31"/>
                <a:gd name="T11" fmla="*/ 3 h 10"/>
                <a:gd name="T12" fmla="*/ 0 w 31"/>
                <a:gd name="T13" fmla="*/ 10 h 10"/>
                <a:gd name="T14" fmla="*/ 2 w 31"/>
                <a:gd name="T15" fmla="*/ 10 h 10"/>
                <a:gd name="T16" fmla="*/ 7 w 31"/>
                <a:gd name="T17" fmla="*/ 9 h 10"/>
                <a:gd name="T18" fmla="*/ 13 w 31"/>
                <a:gd name="T19" fmla="*/ 8 h 10"/>
                <a:gd name="T20" fmla="*/ 19 w 31"/>
                <a:gd name="T21" fmla="*/ 7 h 10"/>
                <a:gd name="T22" fmla="*/ 19 w 31"/>
                <a:gd name="T23" fmla="*/ 0 h 10"/>
                <a:gd name="T24" fmla="*/ 19 w 31"/>
                <a:gd name="T25" fmla="*/ 7 h 10"/>
                <a:gd name="T26" fmla="*/ 31 w 31"/>
                <a:gd name="T27" fmla="*/ 3 h 10"/>
                <a:gd name="T28" fmla="*/ 19 w 31"/>
                <a:gd name="T29" fmla="*/ 0 h 10"/>
                <a:gd name="T30" fmla="*/ 17 w 31"/>
                <a:gd name="T31" fmla="*/ 7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1"/>
                <a:gd name="T49" fmla="*/ 0 h 10"/>
                <a:gd name="T50" fmla="*/ 31 w 31"/>
                <a:gd name="T51" fmla="*/ 10 h 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1" h="10">
                  <a:moveTo>
                    <a:pt x="17" y="7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7" y="2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7" y="9"/>
                  </a:lnTo>
                  <a:lnTo>
                    <a:pt x="13" y="8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9" y="7"/>
                  </a:lnTo>
                  <a:lnTo>
                    <a:pt x="31" y="3"/>
                  </a:lnTo>
                  <a:lnTo>
                    <a:pt x="19" y="0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32" name="Freeform 60"/>
            <p:cNvSpPr>
              <a:spLocks/>
            </p:cNvSpPr>
            <p:nvPr/>
          </p:nvSpPr>
          <p:spPr bwMode="auto">
            <a:xfrm>
              <a:off x="3203" y="3484"/>
              <a:ext cx="12" cy="12"/>
            </a:xfrm>
            <a:custGeom>
              <a:avLst/>
              <a:gdLst>
                <a:gd name="T0" fmla="*/ 0 w 12"/>
                <a:gd name="T1" fmla="*/ 2 h 12"/>
                <a:gd name="T2" fmla="*/ 0 w 12"/>
                <a:gd name="T3" fmla="*/ 2 h 12"/>
                <a:gd name="T4" fmla="*/ 1 w 12"/>
                <a:gd name="T5" fmla="*/ 5 h 12"/>
                <a:gd name="T6" fmla="*/ 4 w 12"/>
                <a:gd name="T7" fmla="*/ 8 h 12"/>
                <a:gd name="T8" fmla="*/ 7 w 12"/>
                <a:gd name="T9" fmla="*/ 10 h 12"/>
                <a:gd name="T10" fmla="*/ 10 w 12"/>
                <a:gd name="T11" fmla="*/ 12 h 12"/>
                <a:gd name="T12" fmla="*/ 12 w 12"/>
                <a:gd name="T13" fmla="*/ 5 h 12"/>
                <a:gd name="T14" fmla="*/ 10 w 12"/>
                <a:gd name="T15" fmla="*/ 3 h 12"/>
                <a:gd name="T16" fmla="*/ 8 w 12"/>
                <a:gd name="T17" fmla="*/ 3 h 12"/>
                <a:gd name="T18" fmla="*/ 8 w 12"/>
                <a:gd name="T19" fmla="*/ 2 h 12"/>
                <a:gd name="T20" fmla="*/ 7 w 12"/>
                <a:gd name="T21" fmla="*/ 0 h 12"/>
                <a:gd name="T22" fmla="*/ 7 w 12"/>
                <a:gd name="T23" fmla="*/ 0 h 12"/>
                <a:gd name="T24" fmla="*/ 0 w 12"/>
                <a:gd name="T25" fmla="*/ 2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12"/>
                <a:gd name="T41" fmla="*/ 12 w 12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12">
                  <a:moveTo>
                    <a:pt x="0" y="2"/>
                  </a:moveTo>
                  <a:lnTo>
                    <a:pt x="0" y="2"/>
                  </a:lnTo>
                  <a:lnTo>
                    <a:pt x="1" y="5"/>
                  </a:lnTo>
                  <a:lnTo>
                    <a:pt x="4" y="8"/>
                  </a:lnTo>
                  <a:lnTo>
                    <a:pt x="7" y="10"/>
                  </a:lnTo>
                  <a:lnTo>
                    <a:pt x="10" y="12"/>
                  </a:lnTo>
                  <a:lnTo>
                    <a:pt x="12" y="5"/>
                  </a:lnTo>
                  <a:lnTo>
                    <a:pt x="10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33" name="Freeform 61"/>
            <p:cNvSpPr>
              <a:spLocks/>
            </p:cNvSpPr>
            <p:nvPr/>
          </p:nvSpPr>
          <p:spPr bwMode="auto">
            <a:xfrm>
              <a:off x="3202" y="3467"/>
              <a:ext cx="14" cy="19"/>
            </a:xfrm>
            <a:custGeom>
              <a:avLst/>
              <a:gdLst>
                <a:gd name="T0" fmla="*/ 12 w 14"/>
                <a:gd name="T1" fmla="*/ 0 h 19"/>
                <a:gd name="T2" fmla="*/ 13 w 14"/>
                <a:gd name="T3" fmla="*/ 0 h 19"/>
                <a:gd name="T4" fmla="*/ 6 w 14"/>
                <a:gd name="T5" fmla="*/ 2 h 19"/>
                <a:gd name="T6" fmla="*/ 2 w 14"/>
                <a:gd name="T7" fmla="*/ 7 h 19"/>
                <a:gd name="T8" fmla="*/ 0 w 14"/>
                <a:gd name="T9" fmla="*/ 13 h 19"/>
                <a:gd name="T10" fmla="*/ 1 w 14"/>
                <a:gd name="T11" fmla="*/ 19 h 19"/>
                <a:gd name="T12" fmla="*/ 8 w 14"/>
                <a:gd name="T13" fmla="*/ 17 h 19"/>
                <a:gd name="T14" fmla="*/ 7 w 14"/>
                <a:gd name="T15" fmla="*/ 13 h 19"/>
                <a:gd name="T16" fmla="*/ 9 w 14"/>
                <a:gd name="T17" fmla="*/ 10 h 19"/>
                <a:gd name="T18" fmla="*/ 11 w 14"/>
                <a:gd name="T19" fmla="*/ 9 h 19"/>
                <a:gd name="T20" fmla="*/ 13 w 14"/>
                <a:gd name="T21" fmla="*/ 7 h 19"/>
                <a:gd name="T22" fmla="*/ 14 w 14"/>
                <a:gd name="T23" fmla="*/ 7 h 19"/>
                <a:gd name="T24" fmla="*/ 12 w 14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19"/>
                <a:gd name="T41" fmla="*/ 14 w 14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19">
                  <a:moveTo>
                    <a:pt x="12" y="0"/>
                  </a:moveTo>
                  <a:lnTo>
                    <a:pt x="13" y="0"/>
                  </a:lnTo>
                  <a:lnTo>
                    <a:pt x="6" y="2"/>
                  </a:lnTo>
                  <a:lnTo>
                    <a:pt x="2" y="7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8" y="17"/>
                  </a:lnTo>
                  <a:lnTo>
                    <a:pt x="7" y="13"/>
                  </a:lnTo>
                  <a:lnTo>
                    <a:pt x="9" y="10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34" name="Freeform 62"/>
            <p:cNvSpPr>
              <a:spLocks/>
            </p:cNvSpPr>
            <p:nvPr/>
          </p:nvSpPr>
          <p:spPr bwMode="auto">
            <a:xfrm>
              <a:off x="3214" y="3467"/>
              <a:ext cx="21" cy="14"/>
            </a:xfrm>
            <a:custGeom>
              <a:avLst/>
              <a:gdLst>
                <a:gd name="T0" fmla="*/ 21 w 21"/>
                <a:gd name="T1" fmla="*/ 12 h 14"/>
                <a:gd name="T2" fmla="*/ 21 w 21"/>
                <a:gd name="T3" fmla="*/ 12 h 14"/>
                <a:gd name="T4" fmla="*/ 18 w 21"/>
                <a:gd name="T5" fmla="*/ 6 h 14"/>
                <a:gd name="T6" fmla="*/ 13 w 21"/>
                <a:gd name="T7" fmla="*/ 2 h 14"/>
                <a:gd name="T8" fmla="*/ 6 w 21"/>
                <a:gd name="T9" fmla="*/ 0 h 14"/>
                <a:gd name="T10" fmla="*/ 0 w 21"/>
                <a:gd name="T11" fmla="*/ 0 h 14"/>
                <a:gd name="T12" fmla="*/ 2 w 21"/>
                <a:gd name="T13" fmla="*/ 7 h 14"/>
                <a:gd name="T14" fmla="*/ 6 w 21"/>
                <a:gd name="T15" fmla="*/ 7 h 14"/>
                <a:gd name="T16" fmla="*/ 10 w 21"/>
                <a:gd name="T17" fmla="*/ 9 h 14"/>
                <a:gd name="T18" fmla="*/ 11 w 21"/>
                <a:gd name="T19" fmla="*/ 11 h 14"/>
                <a:gd name="T20" fmla="*/ 14 w 21"/>
                <a:gd name="T21" fmla="*/ 14 h 14"/>
                <a:gd name="T22" fmla="*/ 14 w 21"/>
                <a:gd name="T23" fmla="*/ 14 h 14"/>
                <a:gd name="T24" fmla="*/ 21 w 21"/>
                <a:gd name="T25" fmla="*/ 12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21" y="12"/>
                  </a:moveTo>
                  <a:lnTo>
                    <a:pt x="21" y="12"/>
                  </a:lnTo>
                  <a:lnTo>
                    <a:pt x="18" y="6"/>
                  </a:lnTo>
                  <a:lnTo>
                    <a:pt x="13" y="2"/>
                  </a:lnTo>
                  <a:lnTo>
                    <a:pt x="6" y="0"/>
                  </a:lnTo>
                  <a:lnTo>
                    <a:pt x="0" y="0"/>
                  </a:lnTo>
                  <a:lnTo>
                    <a:pt x="2" y="7"/>
                  </a:lnTo>
                  <a:lnTo>
                    <a:pt x="6" y="7"/>
                  </a:lnTo>
                  <a:lnTo>
                    <a:pt x="10" y="9"/>
                  </a:lnTo>
                  <a:lnTo>
                    <a:pt x="11" y="11"/>
                  </a:lnTo>
                  <a:lnTo>
                    <a:pt x="14" y="14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35" name="Freeform 63"/>
            <p:cNvSpPr>
              <a:spLocks/>
            </p:cNvSpPr>
            <p:nvPr/>
          </p:nvSpPr>
          <p:spPr bwMode="auto">
            <a:xfrm>
              <a:off x="3223" y="3479"/>
              <a:ext cx="14" cy="20"/>
            </a:xfrm>
            <a:custGeom>
              <a:avLst/>
              <a:gdLst>
                <a:gd name="T0" fmla="*/ 0 w 14"/>
                <a:gd name="T1" fmla="*/ 20 h 20"/>
                <a:gd name="T2" fmla="*/ 0 w 14"/>
                <a:gd name="T3" fmla="*/ 19 h 20"/>
                <a:gd name="T4" fmla="*/ 7 w 14"/>
                <a:gd name="T5" fmla="*/ 17 h 20"/>
                <a:gd name="T6" fmla="*/ 12 w 14"/>
                <a:gd name="T7" fmla="*/ 12 h 20"/>
                <a:gd name="T8" fmla="*/ 14 w 14"/>
                <a:gd name="T9" fmla="*/ 6 h 20"/>
                <a:gd name="T10" fmla="*/ 12 w 14"/>
                <a:gd name="T11" fmla="*/ 0 h 20"/>
                <a:gd name="T12" fmla="*/ 5 w 14"/>
                <a:gd name="T13" fmla="*/ 2 h 20"/>
                <a:gd name="T14" fmla="*/ 5 w 14"/>
                <a:gd name="T15" fmla="*/ 6 h 20"/>
                <a:gd name="T16" fmla="*/ 5 w 14"/>
                <a:gd name="T17" fmla="*/ 7 h 20"/>
                <a:gd name="T18" fmla="*/ 2 w 14"/>
                <a:gd name="T19" fmla="*/ 10 h 20"/>
                <a:gd name="T20" fmla="*/ 0 w 14"/>
                <a:gd name="T21" fmla="*/ 12 h 20"/>
                <a:gd name="T22" fmla="*/ 0 w 14"/>
                <a:gd name="T23" fmla="*/ 11 h 20"/>
                <a:gd name="T24" fmla="*/ 0 w 14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0"/>
                <a:gd name="T41" fmla="*/ 14 w 14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0">
                  <a:moveTo>
                    <a:pt x="0" y="20"/>
                  </a:moveTo>
                  <a:lnTo>
                    <a:pt x="0" y="19"/>
                  </a:lnTo>
                  <a:lnTo>
                    <a:pt x="7" y="17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5" y="2"/>
                  </a:lnTo>
                  <a:lnTo>
                    <a:pt x="5" y="6"/>
                  </a:lnTo>
                  <a:lnTo>
                    <a:pt x="5" y="7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36" name="Freeform 64"/>
            <p:cNvSpPr>
              <a:spLocks/>
            </p:cNvSpPr>
            <p:nvPr/>
          </p:nvSpPr>
          <p:spPr bwMode="auto">
            <a:xfrm>
              <a:off x="3211" y="3487"/>
              <a:ext cx="12" cy="12"/>
            </a:xfrm>
            <a:custGeom>
              <a:avLst/>
              <a:gdLst>
                <a:gd name="T0" fmla="*/ 3 w 12"/>
                <a:gd name="T1" fmla="*/ 9 h 12"/>
                <a:gd name="T2" fmla="*/ 0 w 12"/>
                <a:gd name="T3" fmla="*/ 7 h 12"/>
                <a:gd name="T4" fmla="*/ 4 w 12"/>
                <a:gd name="T5" fmla="*/ 10 h 12"/>
                <a:gd name="T6" fmla="*/ 7 w 12"/>
                <a:gd name="T7" fmla="*/ 11 h 12"/>
                <a:gd name="T8" fmla="*/ 10 w 12"/>
                <a:gd name="T9" fmla="*/ 12 h 12"/>
                <a:gd name="T10" fmla="*/ 12 w 12"/>
                <a:gd name="T11" fmla="*/ 12 h 12"/>
                <a:gd name="T12" fmla="*/ 12 w 12"/>
                <a:gd name="T13" fmla="*/ 3 h 12"/>
                <a:gd name="T14" fmla="*/ 10 w 12"/>
                <a:gd name="T15" fmla="*/ 3 h 12"/>
                <a:gd name="T16" fmla="*/ 7 w 12"/>
                <a:gd name="T17" fmla="*/ 4 h 12"/>
                <a:gd name="T18" fmla="*/ 6 w 12"/>
                <a:gd name="T19" fmla="*/ 3 h 12"/>
                <a:gd name="T20" fmla="*/ 5 w 12"/>
                <a:gd name="T21" fmla="*/ 3 h 12"/>
                <a:gd name="T22" fmla="*/ 3 w 12"/>
                <a:gd name="T23" fmla="*/ 2 h 12"/>
                <a:gd name="T24" fmla="*/ 5 w 12"/>
                <a:gd name="T25" fmla="*/ 3 h 12"/>
                <a:gd name="T26" fmla="*/ 4 w 12"/>
                <a:gd name="T27" fmla="*/ 0 h 12"/>
                <a:gd name="T28" fmla="*/ 3 w 12"/>
                <a:gd name="T29" fmla="*/ 2 h 12"/>
                <a:gd name="T30" fmla="*/ 3 w 12"/>
                <a:gd name="T31" fmla="*/ 9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2"/>
                <a:gd name="T50" fmla="*/ 12 w 12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2">
                  <a:moveTo>
                    <a:pt x="3" y="9"/>
                  </a:moveTo>
                  <a:lnTo>
                    <a:pt x="0" y="7"/>
                  </a:lnTo>
                  <a:lnTo>
                    <a:pt x="4" y="10"/>
                  </a:lnTo>
                  <a:lnTo>
                    <a:pt x="7" y="11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7" y="4"/>
                  </a:lnTo>
                  <a:lnTo>
                    <a:pt x="6" y="3"/>
                  </a:lnTo>
                  <a:lnTo>
                    <a:pt x="5" y="3"/>
                  </a:lnTo>
                  <a:lnTo>
                    <a:pt x="3" y="2"/>
                  </a:lnTo>
                  <a:lnTo>
                    <a:pt x="5" y="3"/>
                  </a:lnTo>
                  <a:lnTo>
                    <a:pt x="4" y="0"/>
                  </a:lnTo>
                  <a:lnTo>
                    <a:pt x="3" y="2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37" name="Freeform 65"/>
            <p:cNvSpPr>
              <a:spLocks/>
            </p:cNvSpPr>
            <p:nvPr/>
          </p:nvSpPr>
          <p:spPr bwMode="auto">
            <a:xfrm>
              <a:off x="3190" y="3489"/>
              <a:ext cx="24" cy="10"/>
            </a:xfrm>
            <a:custGeom>
              <a:avLst/>
              <a:gdLst>
                <a:gd name="T0" fmla="*/ 10 w 24"/>
                <a:gd name="T1" fmla="*/ 5 h 10"/>
                <a:gd name="T2" fmla="*/ 6 w 24"/>
                <a:gd name="T3" fmla="*/ 10 h 10"/>
                <a:gd name="T4" fmla="*/ 24 w 24"/>
                <a:gd name="T5" fmla="*/ 7 h 10"/>
                <a:gd name="T6" fmla="*/ 24 w 24"/>
                <a:gd name="T7" fmla="*/ 0 h 10"/>
                <a:gd name="T8" fmla="*/ 6 w 24"/>
                <a:gd name="T9" fmla="*/ 3 h 10"/>
                <a:gd name="T10" fmla="*/ 3 w 24"/>
                <a:gd name="T11" fmla="*/ 8 h 10"/>
                <a:gd name="T12" fmla="*/ 6 w 24"/>
                <a:gd name="T13" fmla="*/ 3 h 10"/>
                <a:gd name="T14" fmla="*/ 0 w 24"/>
                <a:gd name="T15" fmla="*/ 4 h 10"/>
                <a:gd name="T16" fmla="*/ 3 w 24"/>
                <a:gd name="T17" fmla="*/ 8 h 10"/>
                <a:gd name="T18" fmla="*/ 10 w 24"/>
                <a:gd name="T19" fmla="*/ 5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0"/>
                <a:gd name="T32" fmla="*/ 24 w 24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0">
                  <a:moveTo>
                    <a:pt x="10" y="5"/>
                  </a:moveTo>
                  <a:lnTo>
                    <a:pt x="6" y="10"/>
                  </a:lnTo>
                  <a:lnTo>
                    <a:pt x="24" y="7"/>
                  </a:lnTo>
                  <a:lnTo>
                    <a:pt x="24" y="0"/>
                  </a:lnTo>
                  <a:lnTo>
                    <a:pt x="6" y="3"/>
                  </a:lnTo>
                  <a:lnTo>
                    <a:pt x="3" y="8"/>
                  </a:lnTo>
                  <a:lnTo>
                    <a:pt x="6" y="3"/>
                  </a:lnTo>
                  <a:lnTo>
                    <a:pt x="0" y="4"/>
                  </a:lnTo>
                  <a:lnTo>
                    <a:pt x="3" y="8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38" name="Freeform 66"/>
            <p:cNvSpPr>
              <a:spLocks/>
            </p:cNvSpPr>
            <p:nvPr/>
          </p:nvSpPr>
          <p:spPr bwMode="auto">
            <a:xfrm>
              <a:off x="3193" y="3494"/>
              <a:ext cx="90" cy="231"/>
            </a:xfrm>
            <a:custGeom>
              <a:avLst/>
              <a:gdLst>
                <a:gd name="T0" fmla="*/ 86 w 90"/>
                <a:gd name="T1" fmla="*/ 223 h 231"/>
                <a:gd name="T2" fmla="*/ 90 w 90"/>
                <a:gd name="T3" fmla="*/ 226 h 231"/>
                <a:gd name="T4" fmla="*/ 7 w 90"/>
                <a:gd name="T5" fmla="*/ 0 h 231"/>
                <a:gd name="T6" fmla="*/ 0 w 90"/>
                <a:gd name="T7" fmla="*/ 3 h 231"/>
                <a:gd name="T8" fmla="*/ 83 w 90"/>
                <a:gd name="T9" fmla="*/ 228 h 231"/>
                <a:gd name="T10" fmla="*/ 86 w 90"/>
                <a:gd name="T11" fmla="*/ 230 h 231"/>
                <a:gd name="T12" fmla="*/ 83 w 90"/>
                <a:gd name="T13" fmla="*/ 228 h 231"/>
                <a:gd name="T14" fmla="*/ 84 w 90"/>
                <a:gd name="T15" fmla="*/ 231 h 231"/>
                <a:gd name="T16" fmla="*/ 86 w 90"/>
                <a:gd name="T17" fmla="*/ 230 h 231"/>
                <a:gd name="T18" fmla="*/ 86 w 90"/>
                <a:gd name="T19" fmla="*/ 223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231"/>
                <a:gd name="T32" fmla="*/ 90 w 90"/>
                <a:gd name="T33" fmla="*/ 231 h 2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231">
                  <a:moveTo>
                    <a:pt x="86" y="223"/>
                  </a:moveTo>
                  <a:lnTo>
                    <a:pt x="90" y="226"/>
                  </a:lnTo>
                  <a:lnTo>
                    <a:pt x="7" y="0"/>
                  </a:lnTo>
                  <a:lnTo>
                    <a:pt x="0" y="3"/>
                  </a:lnTo>
                  <a:lnTo>
                    <a:pt x="83" y="228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4" y="231"/>
                  </a:lnTo>
                  <a:lnTo>
                    <a:pt x="86" y="230"/>
                  </a:lnTo>
                  <a:lnTo>
                    <a:pt x="86" y="2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39" name="Freeform 67"/>
            <p:cNvSpPr>
              <a:spLocks/>
            </p:cNvSpPr>
            <p:nvPr/>
          </p:nvSpPr>
          <p:spPr bwMode="auto">
            <a:xfrm>
              <a:off x="3279" y="3711"/>
              <a:ext cx="26" cy="13"/>
            </a:xfrm>
            <a:custGeom>
              <a:avLst/>
              <a:gdLst>
                <a:gd name="T0" fmla="*/ 26 w 26"/>
                <a:gd name="T1" fmla="*/ 0 h 13"/>
                <a:gd name="T2" fmla="*/ 26 w 26"/>
                <a:gd name="T3" fmla="*/ 0 h 13"/>
                <a:gd name="T4" fmla="*/ 0 w 26"/>
                <a:gd name="T5" fmla="*/ 6 h 13"/>
                <a:gd name="T6" fmla="*/ 0 w 26"/>
                <a:gd name="T7" fmla="*/ 13 h 13"/>
                <a:gd name="T8" fmla="*/ 26 w 26"/>
                <a:gd name="T9" fmla="*/ 7 h 13"/>
                <a:gd name="T10" fmla="*/ 26 w 26"/>
                <a:gd name="T11" fmla="*/ 7 h 13"/>
                <a:gd name="T12" fmla="*/ 26 w 26"/>
                <a:gd name="T13" fmla="*/ 0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3"/>
                <a:gd name="T23" fmla="*/ 26 w 26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3">
                  <a:moveTo>
                    <a:pt x="26" y="0"/>
                  </a:moveTo>
                  <a:lnTo>
                    <a:pt x="26" y="0"/>
                  </a:lnTo>
                  <a:lnTo>
                    <a:pt x="0" y="6"/>
                  </a:lnTo>
                  <a:lnTo>
                    <a:pt x="0" y="13"/>
                  </a:lnTo>
                  <a:lnTo>
                    <a:pt x="26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40" name="Freeform 68"/>
            <p:cNvSpPr>
              <a:spLocks/>
            </p:cNvSpPr>
            <p:nvPr/>
          </p:nvSpPr>
          <p:spPr bwMode="auto">
            <a:xfrm>
              <a:off x="3305" y="3711"/>
              <a:ext cx="20" cy="16"/>
            </a:xfrm>
            <a:custGeom>
              <a:avLst/>
              <a:gdLst>
                <a:gd name="T0" fmla="*/ 20 w 20"/>
                <a:gd name="T1" fmla="*/ 13 h 16"/>
                <a:gd name="T2" fmla="*/ 20 w 20"/>
                <a:gd name="T3" fmla="*/ 13 h 16"/>
                <a:gd name="T4" fmla="*/ 18 w 20"/>
                <a:gd name="T5" fmla="*/ 7 h 16"/>
                <a:gd name="T6" fmla="*/ 12 w 20"/>
                <a:gd name="T7" fmla="*/ 3 h 16"/>
                <a:gd name="T8" fmla="*/ 5 w 20"/>
                <a:gd name="T9" fmla="*/ 0 h 16"/>
                <a:gd name="T10" fmla="*/ 0 w 20"/>
                <a:gd name="T11" fmla="*/ 0 h 16"/>
                <a:gd name="T12" fmla="*/ 0 w 20"/>
                <a:gd name="T13" fmla="*/ 7 h 16"/>
                <a:gd name="T14" fmla="*/ 5 w 20"/>
                <a:gd name="T15" fmla="*/ 7 h 16"/>
                <a:gd name="T16" fmla="*/ 7 w 20"/>
                <a:gd name="T17" fmla="*/ 10 h 16"/>
                <a:gd name="T18" fmla="*/ 11 w 20"/>
                <a:gd name="T19" fmla="*/ 12 h 16"/>
                <a:gd name="T20" fmla="*/ 13 w 20"/>
                <a:gd name="T21" fmla="*/ 16 h 16"/>
                <a:gd name="T22" fmla="*/ 13 w 20"/>
                <a:gd name="T23" fmla="*/ 16 h 16"/>
                <a:gd name="T24" fmla="*/ 20 w 20"/>
                <a:gd name="T25" fmla="*/ 1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16"/>
                <a:gd name="T41" fmla="*/ 20 w 20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16">
                  <a:moveTo>
                    <a:pt x="20" y="13"/>
                  </a:moveTo>
                  <a:lnTo>
                    <a:pt x="20" y="13"/>
                  </a:lnTo>
                  <a:lnTo>
                    <a:pt x="18" y="7"/>
                  </a:lnTo>
                  <a:lnTo>
                    <a:pt x="12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5" y="7"/>
                  </a:lnTo>
                  <a:lnTo>
                    <a:pt x="7" y="10"/>
                  </a:lnTo>
                  <a:lnTo>
                    <a:pt x="11" y="12"/>
                  </a:lnTo>
                  <a:lnTo>
                    <a:pt x="13" y="16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41" name="Freeform 69"/>
            <p:cNvSpPr>
              <a:spLocks/>
            </p:cNvSpPr>
            <p:nvPr/>
          </p:nvSpPr>
          <p:spPr bwMode="auto">
            <a:xfrm>
              <a:off x="3313" y="3724"/>
              <a:ext cx="14" cy="19"/>
            </a:xfrm>
            <a:custGeom>
              <a:avLst/>
              <a:gdLst>
                <a:gd name="T0" fmla="*/ 0 w 14"/>
                <a:gd name="T1" fmla="*/ 19 h 19"/>
                <a:gd name="T2" fmla="*/ 0 w 14"/>
                <a:gd name="T3" fmla="*/ 19 h 19"/>
                <a:gd name="T4" fmla="*/ 7 w 14"/>
                <a:gd name="T5" fmla="*/ 17 h 19"/>
                <a:gd name="T6" fmla="*/ 12 w 14"/>
                <a:gd name="T7" fmla="*/ 12 h 19"/>
                <a:gd name="T8" fmla="*/ 14 w 14"/>
                <a:gd name="T9" fmla="*/ 6 h 19"/>
                <a:gd name="T10" fmla="*/ 12 w 14"/>
                <a:gd name="T11" fmla="*/ 0 h 19"/>
                <a:gd name="T12" fmla="*/ 5 w 14"/>
                <a:gd name="T13" fmla="*/ 3 h 19"/>
                <a:gd name="T14" fmla="*/ 5 w 14"/>
                <a:gd name="T15" fmla="*/ 6 h 19"/>
                <a:gd name="T16" fmla="*/ 5 w 14"/>
                <a:gd name="T17" fmla="*/ 7 h 19"/>
                <a:gd name="T18" fmla="*/ 3 w 14"/>
                <a:gd name="T19" fmla="*/ 10 h 19"/>
                <a:gd name="T20" fmla="*/ 0 w 14"/>
                <a:gd name="T21" fmla="*/ 12 h 19"/>
                <a:gd name="T22" fmla="*/ 0 w 14"/>
                <a:gd name="T23" fmla="*/ 12 h 19"/>
                <a:gd name="T24" fmla="*/ 0 w 14"/>
                <a:gd name="T25" fmla="*/ 19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19"/>
                <a:gd name="T41" fmla="*/ 14 w 14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19">
                  <a:moveTo>
                    <a:pt x="0" y="19"/>
                  </a:moveTo>
                  <a:lnTo>
                    <a:pt x="0" y="19"/>
                  </a:lnTo>
                  <a:lnTo>
                    <a:pt x="7" y="17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5" y="3"/>
                  </a:lnTo>
                  <a:lnTo>
                    <a:pt x="5" y="6"/>
                  </a:lnTo>
                  <a:lnTo>
                    <a:pt x="5" y="7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42" name="Freeform 70"/>
            <p:cNvSpPr>
              <a:spLocks/>
            </p:cNvSpPr>
            <p:nvPr/>
          </p:nvSpPr>
          <p:spPr bwMode="auto">
            <a:xfrm>
              <a:off x="3293" y="3729"/>
              <a:ext cx="20" cy="14"/>
            </a:xfrm>
            <a:custGeom>
              <a:avLst/>
              <a:gdLst>
                <a:gd name="T0" fmla="*/ 0 w 20"/>
                <a:gd name="T1" fmla="*/ 2 h 14"/>
                <a:gd name="T2" fmla="*/ 0 w 20"/>
                <a:gd name="T3" fmla="*/ 2 h 14"/>
                <a:gd name="T4" fmla="*/ 4 w 20"/>
                <a:gd name="T5" fmla="*/ 7 h 14"/>
                <a:gd name="T6" fmla="*/ 9 w 20"/>
                <a:gd name="T7" fmla="*/ 12 h 14"/>
                <a:gd name="T8" fmla="*/ 16 w 20"/>
                <a:gd name="T9" fmla="*/ 14 h 14"/>
                <a:gd name="T10" fmla="*/ 20 w 20"/>
                <a:gd name="T11" fmla="*/ 14 h 14"/>
                <a:gd name="T12" fmla="*/ 20 w 20"/>
                <a:gd name="T13" fmla="*/ 7 h 14"/>
                <a:gd name="T14" fmla="*/ 16 w 20"/>
                <a:gd name="T15" fmla="*/ 7 h 14"/>
                <a:gd name="T16" fmla="*/ 13 w 20"/>
                <a:gd name="T17" fmla="*/ 5 h 14"/>
                <a:gd name="T18" fmla="*/ 9 w 20"/>
                <a:gd name="T19" fmla="*/ 2 h 14"/>
                <a:gd name="T20" fmla="*/ 7 w 20"/>
                <a:gd name="T21" fmla="*/ 0 h 14"/>
                <a:gd name="T22" fmla="*/ 7 w 20"/>
                <a:gd name="T23" fmla="*/ 0 h 14"/>
                <a:gd name="T24" fmla="*/ 0 w 20"/>
                <a:gd name="T25" fmla="*/ 2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14"/>
                <a:gd name="T41" fmla="*/ 20 w 20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14">
                  <a:moveTo>
                    <a:pt x="0" y="2"/>
                  </a:moveTo>
                  <a:lnTo>
                    <a:pt x="0" y="2"/>
                  </a:lnTo>
                  <a:lnTo>
                    <a:pt x="4" y="7"/>
                  </a:lnTo>
                  <a:lnTo>
                    <a:pt x="9" y="12"/>
                  </a:lnTo>
                  <a:lnTo>
                    <a:pt x="16" y="14"/>
                  </a:lnTo>
                  <a:lnTo>
                    <a:pt x="20" y="14"/>
                  </a:lnTo>
                  <a:lnTo>
                    <a:pt x="20" y="7"/>
                  </a:lnTo>
                  <a:lnTo>
                    <a:pt x="16" y="7"/>
                  </a:lnTo>
                  <a:lnTo>
                    <a:pt x="13" y="5"/>
                  </a:lnTo>
                  <a:lnTo>
                    <a:pt x="9" y="2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43" name="Freeform 71"/>
            <p:cNvSpPr>
              <a:spLocks/>
            </p:cNvSpPr>
            <p:nvPr/>
          </p:nvSpPr>
          <p:spPr bwMode="auto">
            <a:xfrm>
              <a:off x="3292" y="3711"/>
              <a:ext cx="14" cy="20"/>
            </a:xfrm>
            <a:custGeom>
              <a:avLst/>
              <a:gdLst>
                <a:gd name="T0" fmla="*/ 14 w 14"/>
                <a:gd name="T1" fmla="*/ 7 h 20"/>
                <a:gd name="T2" fmla="*/ 12 w 14"/>
                <a:gd name="T3" fmla="*/ 0 h 20"/>
                <a:gd name="T4" fmla="*/ 6 w 14"/>
                <a:gd name="T5" fmla="*/ 3 h 20"/>
                <a:gd name="T6" fmla="*/ 3 w 14"/>
                <a:gd name="T7" fmla="*/ 9 h 20"/>
                <a:gd name="T8" fmla="*/ 0 w 14"/>
                <a:gd name="T9" fmla="*/ 14 h 20"/>
                <a:gd name="T10" fmla="*/ 1 w 14"/>
                <a:gd name="T11" fmla="*/ 20 h 20"/>
                <a:gd name="T12" fmla="*/ 8 w 14"/>
                <a:gd name="T13" fmla="*/ 18 h 20"/>
                <a:gd name="T14" fmla="*/ 7 w 14"/>
                <a:gd name="T15" fmla="*/ 14 h 20"/>
                <a:gd name="T16" fmla="*/ 10 w 14"/>
                <a:gd name="T17" fmla="*/ 11 h 20"/>
                <a:gd name="T18" fmla="*/ 11 w 14"/>
                <a:gd name="T19" fmla="*/ 10 h 20"/>
                <a:gd name="T20" fmla="*/ 14 w 14"/>
                <a:gd name="T21" fmla="*/ 7 h 20"/>
                <a:gd name="T22" fmla="*/ 12 w 14"/>
                <a:gd name="T23" fmla="*/ 0 h 20"/>
                <a:gd name="T24" fmla="*/ 14 w 14"/>
                <a:gd name="T25" fmla="*/ 7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0"/>
                <a:gd name="T41" fmla="*/ 14 w 14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0">
                  <a:moveTo>
                    <a:pt x="14" y="7"/>
                  </a:moveTo>
                  <a:lnTo>
                    <a:pt x="12" y="0"/>
                  </a:lnTo>
                  <a:lnTo>
                    <a:pt x="6" y="3"/>
                  </a:lnTo>
                  <a:lnTo>
                    <a:pt x="3" y="9"/>
                  </a:lnTo>
                  <a:lnTo>
                    <a:pt x="0" y="14"/>
                  </a:lnTo>
                  <a:lnTo>
                    <a:pt x="1" y="20"/>
                  </a:lnTo>
                  <a:lnTo>
                    <a:pt x="8" y="18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4" y="7"/>
                  </a:lnTo>
                  <a:lnTo>
                    <a:pt x="12" y="0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44" name="Freeform 72"/>
            <p:cNvSpPr>
              <a:spLocks/>
            </p:cNvSpPr>
            <p:nvPr/>
          </p:nvSpPr>
          <p:spPr bwMode="auto">
            <a:xfrm>
              <a:off x="3273" y="3711"/>
              <a:ext cx="33" cy="13"/>
            </a:xfrm>
            <a:custGeom>
              <a:avLst/>
              <a:gdLst>
                <a:gd name="T0" fmla="*/ 10 w 33"/>
                <a:gd name="T1" fmla="*/ 9 h 13"/>
                <a:gd name="T2" fmla="*/ 6 w 33"/>
                <a:gd name="T3" fmla="*/ 13 h 13"/>
                <a:gd name="T4" fmla="*/ 10 w 33"/>
                <a:gd name="T5" fmla="*/ 12 h 13"/>
                <a:gd name="T6" fmla="*/ 18 w 33"/>
                <a:gd name="T7" fmla="*/ 11 h 13"/>
                <a:gd name="T8" fmla="*/ 26 w 33"/>
                <a:gd name="T9" fmla="*/ 9 h 13"/>
                <a:gd name="T10" fmla="*/ 33 w 33"/>
                <a:gd name="T11" fmla="*/ 7 h 13"/>
                <a:gd name="T12" fmla="*/ 31 w 33"/>
                <a:gd name="T13" fmla="*/ 0 h 13"/>
                <a:gd name="T14" fmla="*/ 26 w 33"/>
                <a:gd name="T15" fmla="*/ 1 h 13"/>
                <a:gd name="T16" fmla="*/ 18 w 33"/>
                <a:gd name="T17" fmla="*/ 4 h 13"/>
                <a:gd name="T18" fmla="*/ 10 w 33"/>
                <a:gd name="T19" fmla="*/ 5 h 13"/>
                <a:gd name="T20" fmla="*/ 6 w 33"/>
                <a:gd name="T21" fmla="*/ 6 h 13"/>
                <a:gd name="T22" fmla="*/ 3 w 33"/>
                <a:gd name="T23" fmla="*/ 11 h 13"/>
                <a:gd name="T24" fmla="*/ 6 w 33"/>
                <a:gd name="T25" fmla="*/ 6 h 13"/>
                <a:gd name="T26" fmla="*/ 0 w 33"/>
                <a:gd name="T27" fmla="*/ 7 h 13"/>
                <a:gd name="T28" fmla="*/ 3 w 33"/>
                <a:gd name="T29" fmla="*/ 11 h 13"/>
                <a:gd name="T30" fmla="*/ 10 w 33"/>
                <a:gd name="T31" fmla="*/ 9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"/>
                <a:gd name="T49" fmla="*/ 0 h 13"/>
                <a:gd name="T50" fmla="*/ 33 w 33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" h="13">
                  <a:moveTo>
                    <a:pt x="10" y="9"/>
                  </a:moveTo>
                  <a:lnTo>
                    <a:pt x="6" y="13"/>
                  </a:lnTo>
                  <a:lnTo>
                    <a:pt x="10" y="12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3" y="7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18" y="4"/>
                  </a:lnTo>
                  <a:lnTo>
                    <a:pt x="10" y="5"/>
                  </a:lnTo>
                  <a:lnTo>
                    <a:pt x="6" y="6"/>
                  </a:lnTo>
                  <a:lnTo>
                    <a:pt x="3" y="11"/>
                  </a:lnTo>
                  <a:lnTo>
                    <a:pt x="6" y="6"/>
                  </a:lnTo>
                  <a:lnTo>
                    <a:pt x="0" y="7"/>
                  </a:lnTo>
                  <a:lnTo>
                    <a:pt x="3" y="11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45" name="Freeform 73"/>
            <p:cNvSpPr>
              <a:spLocks/>
            </p:cNvSpPr>
            <p:nvPr/>
          </p:nvSpPr>
          <p:spPr bwMode="auto">
            <a:xfrm>
              <a:off x="3276" y="3720"/>
              <a:ext cx="38" cy="92"/>
            </a:xfrm>
            <a:custGeom>
              <a:avLst/>
              <a:gdLst>
                <a:gd name="T0" fmla="*/ 35 w 38"/>
                <a:gd name="T1" fmla="*/ 84 h 92"/>
                <a:gd name="T2" fmla="*/ 38 w 38"/>
                <a:gd name="T3" fmla="*/ 86 h 92"/>
                <a:gd name="T4" fmla="*/ 7 w 38"/>
                <a:gd name="T5" fmla="*/ 0 h 92"/>
                <a:gd name="T6" fmla="*/ 0 w 38"/>
                <a:gd name="T7" fmla="*/ 2 h 92"/>
                <a:gd name="T8" fmla="*/ 31 w 38"/>
                <a:gd name="T9" fmla="*/ 89 h 92"/>
                <a:gd name="T10" fmla="*/ 35 w 38"/>
                <a:gd name="T11" fmla="*/ 91 h 92"/>
                <a:gd name="T12" fmla="*/ 31 w 38"/>
                <a:gd name="T13" fmla="*/ 89 h 92"/>
                <a:gd name="T14" fmla="*/ 33 w 38"/>
                <a:gd name="T15" fmla="*/ 92 h 92"/>
                <a:gd name="T16" fmla="*/ 35 w 38"/>
                <a:gd name="T17" fmla="*/ 91 h 92"/>
                <a:gd name="T18" fmla="*/ 35 w 38"/>
                <a:gd name="T19" fmla="*/ 84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92"/>
                <a:gd name="T32" fmla="*/ 38 w 38"/>
                <a:gd name="T33" fmla="*/ 92 h 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92">
                  <a:moveTo>
                    <a:pt x="35" y="84"/>
                  </a:moveTo>
                  <a:lnTo>
                    <a:pt x="38" y="86"/>
                  </a:lnTo>
                  <a:lnTo>
                    <a:pt x="7" y="0"/>
                  </a:lnTo>
                  <a:lnTo>
                    <a:pt x="0" y="2"/>
                  </a:lnTo>
                  <a:lnTo>
                    <a:pt x="31" y="89"/>
                  </a:lnTo>
                  <a:lnTo>
                    <a:pt x="35" y="91"/>
                  </a:lnTo>
                  <a:lnTo>
                    <a:pt x="31" y="89"/>
                  </a:lnTo>
                  <a:lnTo>
                    <a:pt x="33" y="92"/>
                  </a:lnTo>
                  <a:lnTo>
                    <a:pt x="35" y="91"/>
                  </a:lnTo>
                  <a:lnTo>
                    <a:pt x="35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46" name="Freeform 74"/>
            <p:cNvSpPr>
              <a:spLocks/>
            </p:cNvSpPr>
            <p:nvPr/>
          </p:nvSpPr>
          <p:spPr bwMode="auto">
            <a:xfrm>
              <a:off x="3311" y="3702"/>
              <a:ext cx="525" cy="109"/>
            </a:xfrm>
            <a:custGeom>
              <a:avLst/>
              <a:gdLst>
                <a:gd name="T0" fmla="*/ 516 w 525"/>
                <a:gd name="T1" fmla="*/ 5 h 109"/>
                <a:gd name="T2" fmla="*/ 519 w 525"/>
                <a:gd name="T3" fmla="*/ 0 h 109"/>
                <a:gd name="T4" fmla="*/ 0 w 525"/>
                <a:gd name="T5" fmla="*/ 102 h 109"/>
                <a:gd name="T6" fmla="*/ 0 w 525"/>
                <a:gd name="T7" fmla="*/ 109 h 109"/>
                <a:gd name="T8" fmla="*/ 519 w 525"/>
                <a:gd name="T9" fmla="*/ 7 h 109"/>
                <a:gd name="T10" fmla="*/ 523 w 525"/>
                <a:gd name="T11" fmla="*/ 2 h 109"/>
                <a:gd name="T12" fmla="*/ 519 w 525"/>
                <a:gd name="T13" fmla="*/ 7 h 109"/>
                <a:gd name="T14" fmla="*/ 525 w 525"/>
                <a:gd name="T15" fmla="*/ 7 h 109"/>
                <a:gd name="T16" fmla="*/ 523 w 525"/>
                <a:gd name="T17" fmla="*/ 2 h 109"/>
                <a:gd name="T18" fmla="*/ 516 w 525"/>
                <a:gd name="T19" fmla="*/ 5 h 1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25"/>
                <a:gd name="T31" fmla="*/ 0 h 109"/>
                <a:gd name="T32" fmla="*/ 525 w 525"/>
                <a:gd name="T33" fmla="*/ 109 h 1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25" h="109">
                  <a:moveTo>
                    <a:pt x="516" y="5"/>
                  </a:moveTo>
                  <a:lnTo>
                    <a:pt x="519" y="0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519" y="7"/>
                  </a:lnTo>
                  <a:lnTo>
                    <a:pt x="523" y="2"/>
                  </a:lnTo>
                  <a:lnTo>
                    <a:pt x="519" y="7"/>
                  </a:lnTo>
                  <a:lnTo>
                    <a:pt x="525" y="7"/>
                  </a:lnTo>
                  <a:lnTo>
                    <a:pt x="523" y="2"/>
                  </a:lnTo>
                  <a:lnTo>
                    <a:pt x="516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47" name="Freeform 75"/>
            <p:cNvSpPr>
              <a:spLocks/>
            </p:cNvSpPr>
            <p:nvPr/>
          </p:nvSpPr>
          <p:spPr bwMode="auto">
            <a:xfrm>
              <a:off x="3591" y="3061"/>
              <a:ext cx="243" cy="646"/>
            </a:xfrm>
            <a:custGeom>
              <a:avLst/>
              <a:gdLst>
                <a:gd name="T0" fmla="*/ 4 w 243"/>
                <a:gd name="T1" fmla="*/ 8 h 646"/>
                <a:gd name="T2" fmla="*/ 0 w 243"/>
                <a:gd name="T3" fmla="*/ 5 h 646"/>
                <a:gd name="T4" fmla="*/ 236 w 243"/>
                <a:gd name="T5" fmla="*/ 646 h 646"/>
                <a:gd name="T6" fmla="*/ 243 w 243"/>
                <a:gd name="T7" fmla="*/ 643 h 646"/>
                <a:gd name="T8" fmla="*/ 7 w 243"/>
                <a:gd name="T9" fmla="*/ 3 h 646"/>
                <a:gd name="T10" fmla="*/ 4 w 243"/>
                <a:gd name="T11" fmla="*/ 1 h 646"/>
                <a:gd name="T12" fmla="*/ 7 w 243"/>
                <a:gd name="T13" fmla="*/ 3 h 646"/>
                <a:gd name="T14" fmla="*/ 6 w 243"/>
                <a:gd name="T15" fmla="*/ 0 h 646"/>
                <a:gd name="T16" fmla="*/ 4 w 243"/>
                <a:gd name="T17" fmla="*/ 1 h 646"/>
                <a:gd name="T18" fmla="*/ 4 w 243"/>
                <a:gd name="T19" fmla="*/ 8 h 6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3"/>
                <a:gd name="T31" fmla="*/ 0 h 646"/>
                <a:gd name="T32" fmla="*/ 243 w 243"/>
                <a:gd name="T33" fmla="*/ 646 h 6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3" h="646">
                  <a:moveTo>
                    <a:pt x="4" y="8"/>
                  </a:moveTo>
                  <a:lnTo>
                    <a:pt x="0" y="5"/>
                  </a:lnTo>
                  <a:lnTo>
                    <a:pt x="236" y="646"/>
                  </a:lnTo>
                  <a:lnTo>
                    <a:pt x="243" y="643"/>
                  </a:lnTo>
                  <a:lnTo>
                    <a:pt x="7" y="3"/>
                  </a:lnTo>
                  <a:lnTo>
                    <a:pt x="4" y="1"/>
                  </a:lnTo>
                  <a:lnTo>
                    <a:pt x="7" y="3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48" name="Freeform 76"/>
            <p:cNvSpPr>
              <a:spLocks/>
            </p:cNvSpPr>
            <p:nvPr/>
          </p:nvSpPr>
          <p:spPr bwMode="auto">
            <a:xfrm>
              <a:off x="3070" y="3062"/>
              <a:ext cx="525" cy="110"/>
            </a:xfrm>
            <a:custGeom>
              <a:avLst/>
              <a:gdLst>
                <a:gd name="T0" fmla="*/ 9 w 525"/>
                <a:gd name="T1" fmla="*/ 105 h 110"/>
                <a:gd name="T2" fmla="*/ 5 w 525"/>
                <a:gd name="T3" fmla="*/ 110 h 110"/>
                <a:gd name="T4" fmla="*/ 525 w 525"/>
                <a:gd name="T5" fmla="*/ 7 h 110"/>
                <a:gd name="T6" fmla="*/ 525 w 525"/>
                <a:gd name="T7" fmla="*/ 0 h 110"/>
                <a:gd name="T8" fmla="*/ 5 w 525"/>
                <a:gd name="T9" fmla="*/ 103 h 110"/>
                <a:gd name="T10" fmla="*/ 2 w 525"/>
                <a:gd name="T11" fmla="*/ 108 h 110"/>
                <a:gd name="T12" fmla="*/ 5 w 525"/>
                <a:gd name="T13" fmla="*/ 103 h 110"/>
                <a:gd name="T14" fmla="*/ 0 w 525"/>
                <a:gd name="T15" fmla="*/ 103 h 110"/>
                <a:gd name="T16" fmla="*/ 2 w 525"/>
                <a:gd name="T17" fmla="*/ 108 h 110"/>
                <a:gd name="T18" fmla="*/ 9 w 525"/>
                <a:gd name="T19" fmla="*/ 105 h 1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25"/>
                <a:gd name="T31" fmla="*/ 0 h 110"/>
                <a:gd name="T32" fmla="*/ 525 w 525"/>
                <a:gd name="T33" fmla="*/ 110 h 1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25" h="110">
                  <a:moveTo>
                    <a:pt x="9" y="105"/>
                  </a:moveTo>
                  <a:lnTo>
                    <a:pt x="5" y="110"/>
                  </a:lnTo>
                  <a:lnTo>
                    <a:pt x="525" y="7"/>
                  </a:lnTo>
                  <a:lnTo>
                    <a:pt x="525" y="0"/>
                  </a:lnTo>
                  <a:lnTo>
                    <a:pt x="5" y="103"/>
                  </a:lnTo>
                  <a:lnTo>
                    <a:pt x="2" y="108"/>
                  </a:lnTo>
                  <a:lnTo>
                    <a:pt x="5" y="103"/>
                  </a:lnTo>
                  <a:lnTo>
                    <a:pt x="0" y="103"/>
                  </a:lnTo>
                  <a:lnTo>
                    <a:pt x="2" y="108"/>
                  </a:lnTo>
                  <a:lnTo>
                    <a:pt x="9" y="1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49" name="Freeform 77"/>
            <p:cNvSpPr>
              <a:spLocks/>
            </p:cNvSpPr>
            <p:nvPr/>
          </p:nvSpPr>
          <p:spPr bwMode="auto">
            <a:xfrm>
              <a:off x="3072" y="3167"/>
              <a:ext cx="34" cy="79"/>
            </a:xfrm>
            <a:custGeom>
              <a:avLst/>
              <a:gdLst>
                <a:gd name="T0" fmla="*/ 30 w 34"/>
                <a:gd name="T1" fmla="*/ 71 h 79"/>
                <a:gd name="T2" fmla="*/ 34 w 34"/>
                <a:gd name="T3" fmla="*/ 73 h 79"/>
                <a:gd name="T4" fmla="*/ 7 w 34"/>
                <a:gd name="T5" fmla="*/ 0 h 79"/>
                <a:gd name="T6" fmla="*/ 0 w 34"/>
                <a:gd name="T7" fmla="*/ 3 h 79"/>
                <a:gd name="T8" fmla="*/ 27 w 34"/>
                <a:gd name="T9" fmla="*/ 75 h 79"/>
                <a:gd name="T10" fmla="*/ 30 w 34"/>
                <a:gd name="T11" fmla="*/ 78 h 79"/>
                <a:gd name="T12" fmla="*/ 27 w 34"/>
                <a:gd name="T13" fmla="*/ 75 h 79"/>
                <a:gd name="T14" fmla="*/ 28 w 34"/>
                <a:gd name="T15" fmla="*/ 79 h 79"/>
                <a:gd name="T16" fmla="*/ 30 w 34"/>
                <a:gd name="T17" fmla="*/ 78 h 79"/>
                <a:gd name="T18" fmla="*/ 30 w 34"/>
                <a:gd name="T19" fmla="*/ 71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79"/>
                <a:gd name="T32" fmla="*/ 34 w 34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79">
                  <a:moveTo>
                    <a:pt x="30" y="71"/>
                  </a:moveTo>
                  <a:lnTo>
                    <a:pt x="34" y="73"/>
                  </a:lnTo>
                  <a:lnTo>
                    <a:pt x="7" y="0"/>
                  </a:lnTo>
                  <a:lnTo>
                    <a:pt x="0" y="3"/>
                  </a:lnTo>
                  <a:lnTo>
                    <a:pt x="27" y="75"/>
                  </a:lnTo>
                  <a:lnTo>
                    <a:pt x="30" y="78"/>
                  </a:lnTo>
                  <a:lnTo>
                    <a:pt x="27" y="75"/>
                  </a:lnTo>
                  <a:lnTo>
                    <a:pt x="28" y="79"/>
                  </a:lnTo>
                  <a:lnTo>
                    <a:pt x="30" y="78"/>
                  </a:lnTo>
                  <a:lnTo>
                    <a:pt x="3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50" name="Freeform 78"/>
            <p:cNvSpPr>
              <a:spLocks/>
            </p:cNvSpPr>
            <p:nvPr/>
          </p:nvSpPr>
          <p:spPr bwMode="auto">
            <a:xfrm>
              <a:off x="3102" y="3234"/>
              <a:ext cx="19" cy="11"/>
            </a:xfrm>
            <a:custGeom>
              <a:avLst/>
              <a:gdLst>
                <a:gd name="T0" fmla="*/ 11 w 19"/>
                <a:gd name="T1" fmla="*/ 4 h 11"/>
                <a:gd name="T2" fmla="*/ 13 w 19"/>
                <a:gd name="T3" fmla="*/ 0 h 11"/>
                <a:gd name="T4" fmla="*/ 10 w 19"/>
                <a:gd name="T5" fmla="*/ 1 h 11"/>
                <a:gd name="T6" fmla="*/ 5 w 19"/>
                <a:gd name="T7" fmla="*/ 2 h 11"/>
                <a:gd name="T8" fmla="*/ 3 w 19"/>
                <a:gd name="T9" fmla="*/ 4 h 11"/>
                <a:gd name="T10" fmla="*/ 0 w 19"/>
                <a:gd name="T11" fmla="*/ 4 h 11"/>
                <a:gd name="T12" fmla="*/ 0 w 19"/>
                <a:gd name="T13" fmla="*/ 11 h 11"/>
                <a:gd name="T14" fmla="*/ 3 w 19"/>
                <a:gd name="T15" fmla="*/ 11 h 11"/>
                <a:gd name="T16" fmla="*/ 7 w 19"/>
                <a:gd name="T17" fmla="*/ 9 h 11"/>
                <a:gd name="T18" fmla="*/ 12 w 19"/>
                <a:gd name="T19" fmla="*/ 8 h 11"/>
                <a:gd name="T20" fmla="*/ 16 w 19"/>
                <a:gd name="T21" fmla="*/ 7 h 11"/>
                <a:gd name="T22" fmla="*/ 18 w 19"/>
                <a:gd name="T23" fmla="*/ 4 h 11"/>
                <a:gd name="T24" fmla="*/ 16 w 19"/>
                <a:gd name="T25" fmla="*/ 7 h 11"/>
                <a:gd name="T26" fmla="*/ 19 w 19"/>
                <a:gd name="T27" fmla="*/ 6 h 11"/>
                <a:gd name="T28" fmla="*/ 18 w 19"/>
                <a:gd name="T29" fmla="*/ 4 h 11"/>
                <a:gd name="T30" fmla="*/ 11 w 19"/>
                <a:gd name="T31" fmla="*/ 4 h 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11"/>
                <a:gd name="T50" fmla="*/ 19 w 19"/>
                <a:gd name="T51" fmla="*/ 11 h 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11">
                  <a:moveTo>
                    <a:pt x="11" y="4"/>
                  </a:moveTo>
                  <a:lnTo>
                    <a:pt x="13" y="0"/>
                  </a:lnTo>
                  <a:lnTo>
                    <a:pt x="10" y="1"/>
                  </a:lnTo>
                  <a:lnTo>
                    <a:pt x="5" y="2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3" y="11"/>
                  </a:lnTo>
                  <a:lnTo>
                    <a:pt x="7" y="9"/>
                  </a:lnTo>
                  <a:lnTo>
                    <a:pt x="12" y="8"/>
                  </a:lnTo>
                  <a:lnTo>
                    <a:pt x="16" y="7"/>
                  </a:lnTo>
                  <a:lnTo>
                    <a:pt x="18" y="4"/>
                  </a:lnTo>
                  <a:lnTo>
                    <a:pt x="16" y="7"/>
                  </a:lnTo>
                  <a:lnTo>
                    <a:pt x="19" y="6"/>
                  </a:lnTo>
                  <a:lnTo>
                    <a:pt x="18" y="4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51" name="Freeform 79"/>
            <p:cNvSpPr>
              <a:spLocks/>
            </p:cNvSpPr>
            <p:nvPr/>
          </p:nvSpPr>
          <p:spPr bwMode="auto">
            <a:xfrm>
              <a:off x="3113" y="3222"/>
              <a:ext cx="13" cy="16"/>
            </a:xfrm>
            <a:custGeom>
              <a:avLst/>
              <a:gdLst>
                <a:gd name="T0" fmla="*/ 10 w 13"/>
                <a:gd name="T1" fmla="*/ 0 h 16"/>
                <a:gd name="T2" fmla="*/ 12 w 13"/>
                <a:gd name="T3" fmla="*/ 0 h 16"/>
                <a:gd name="T4" fmla="*/ 6 w 13"/>
                <a:gd name="T5" fmla="*/ 1 h 16"/>
                <a:gd name="T6" fmla="*/ 1 w 13"/>
                <a:gd name="T7" fmla="*/ 5 h 16"/>
                <a:gd name="T8" fmla="*/ 0 w 13"/>
                <a:gd name="T9" fmla="*/ 11 h 16"/>
                <a:gd name="T10" fmla="*/ 0 w 13"/>
                <a:gd name="T11" fmla="*/ 16 h 16"/>
                <a:gd name="T12" fmla="*/ 7 w 13"/>
                <a:gd name="T13" fmla="*/ 16 h 16"/>
                <a:gd name="T14" fmla="*/ 7 w 13"/>
                <a:gd name="T15" fmla="*/ 11 h 16"/>
                <a:gd name="T16" fmla="*/ 8 w 13"/>
                <a:gd name="T17" fmla="*/ 10 h 16"/>
                <a:gd name="T18" fmla="*/ 8 w 13"/>
                <a:gd name="T19" fmla="*/ 9 h 16"/>
                <a:gd name="T20" fmla="*/ 12 w 13"/>
                <a:gd name="T21" fmla="*/ 7 h 16"/>
                <a:gd name="T22" fmla="*/ 13 w 13"/>
                <a:gd name="T23" fmla="*/ 7 h 16"/>
                <a:gd name="T24" fmla="*/ 10 w 13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16"/>
                <a:gd name="T41" fmla="*/ 13 w 13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16">
                  <a:moveTo>
                    <a:pt x="10" y="0"/>
                  </a:moveTo>
                  <a:lnTo>
                    <a:pt x="12" y="0"/>
                  </a:lnTo>
                  <a:lnTo>
                    <a:pt x="6" y="1"/>
                  </a:lnTo>
                  <a:lnTo>
                    <a:pt x="1" y="5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7" y="11"/>
                  </a:lnTo>
                  <a:lnTo>
                    <a:pt x="8" y="10"/>
                  </a:lnTo>
                  <a:lnTo>
                    <a:pt x="8" y="9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52" name="Freeform 80"/>
            <p:cNvSpPr>
              <a:spLocks/>
            </p:cNvSpPr>
            <p:nvPr/>
          </p:nvSpPr>
          <p:spPr bwMode="auto">
            <a:xfrm>
              <a:off x="3123" y="3222"/>
              <a:ext cx="22" cy="14"/>
            </a:xfrm>
            <a:custGeom>
              <a:avLst/>
              <a:gdLst>
                <a:gd name="T0" fmla="*/ 22 w 22"/>
                <a:gd name="T1" fmla="*/ 12 h 14"/>
                <a:gd name="T2" fmla="*/ 22 w 22"/>
                <a:gd name="T3" fmla="*/ 12 h 14"/>
                <a:gd name="T4" fmla="*/ 19 w 22"/>
                <a:gd name="T5" fmla="*/ 6 h 14"/>
                <a:gd name="T6" fmla="*/ 12 w 22"/>
                <a:gd name="T7" fmla="*/ 1 h 14"/>
                <a:gd name="T8" fmla="*/ 6 w 22"/>
                <a:gd name="T9" fmla="*/ 0 h 14"/>
                <a:gd name="T10" fmla="*/ 0 w 22"/>
                <a:gd name="T11" fmla="*/ 0 h 14"/>
                <a:gd name="T12" fmla="*/ 3 w 22"/>
                <a:gd name="T13" fmla="*/ 7 h 14"/>
                <a:gd name="T14" fmla="*/ 6 w 22"/>
                <a:gd name="T15" fmla="*/ 7 h 14"/>
                <a:gd name="T16" fmla="*/ 10 w 22"/>
                <a:gd name="T17" fmla="*/ 9 h 14"/>
                <a:gd name="T18" fmla="*/ 12 w 22"/>
                <a:gd name="T19" fmla="*/ 11 h 14"/>
                <a:gd name="T20" fmla="*/ 15 w 22"/>
                <a:gd name="T21" fmla="*/ 14 h 14"/>
                <a:gd name="T22" fmla="*/ 15 w 22"/>
                <a:gd name="T23" fmla="*/ 14 h 14"/>
                <a:gd name="T24" fmla="*/ 22 w 22"/>
                <a:gd name="T25" fmla="*/ 12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4"/>
                <a:gd name="T41" fmla="*/ 22 w 22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4">
                  <a:moveTo>
                    <a:pt x="22" y="12"/>
                  </a:moveTo>
                  <a:lnTo>
                    <a:pt x="22" y="12"/>
                  </a:lnTo>
                  <a:lnTo>
                    <a:pt x="19" y="6"/>
                  </a:lnTo>
                  <a:lnTo>
                    <a:pt x="12" y="1"/>
                  </a:lnTo>
                  <a:lnTo>
                    <a:pt x="6" y="0"/>
                  </a:lnTo>
                  <a:lnTo>
                    <a:pt x="0" y="0"/>
                  </a:lnTo>
                  <a:lnTo>
                    <a:pt x="3" y="7"/>
                  </a:lnTo>
                  <a:lnTo>
                    <a:pt x="6" y="7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15" y="14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53" name="Freeform 81"/>
            <p:cNvSpPr>
              <a:spLocks/>
            </p:cNvSpPr>
            <p:nvPr/>
          </p:nvSpPr>
          <p:spPr bwMode="auto">
            <a:xfrm>
              <a:off x="3133" y="3234"/>
              <a:ext cx="14" cy="19"/>
            </a:xfrm>
            <a:custGeom>
              <a:avLst/>
              <a:gdLst>
                <a:gd name="T0" fmla="*/ 0 w 14"/>
                <a:gd name="T1" fmla="*/ 19 h 19"/>
                <a:gd name="T2" fmla="*/ 0 w 14"/>
                <a:gd name="T3" fmla="*/ 19 h 19"/>
                <a:gd name="T4" fmla="*/ 7 w 14"/>
                <a:gd name="T5" fmla="*/ 16 h 19"/>
                <a:gd name="T6" fmla="*/ 12 w 14"/>
                <a:gd name="T7" fmla="*/ 12 h 19"/>
                <a:gd name="T8" fmla="*/ 14 w 14"/>
                <a:gd name="T9" fmla="*/ 6 h 19"/>
                <a:gd name="T10" fmla="*/ 12 w 14"/>
                <a:gd name="T11" fmla="*/ 0 h 19"/>
                <a:gd name="T12" fmla="*/ 5 w 14"/>
                <a:gd name="T13" fmla="*/ 2 h 19"/>
                <a:gd name="T14" fmla="*/ 5 w 14"/>
                <a:gd name="T15" fmla="*/ 6 h 19"/>
                <a:gd name="T16" fmla="*/ 5 w 14"/>
                <a:gd name="T17" fmla="*/ 7 h 19"/>
                <a:gd name="T18" fmla="*/ 2 w 14"/>
                <a:gd name="T19" fmla="*/ 9 h 19"/>
                <a:gd name="T20" fmla="*/ 0 w 14"/>
                <a:gd name="T21" fmla="*/ 12 h 19"/>
                <a:gd name="T22" fmla="*/ 0 w 14"/>
                <a:gd name="T23" fmla="*/ 12 h 19"/>
                <a:gd name="T24" fmla="*/ 0 w 14"/>
                <a:gd name="T25" fmla="*/ 19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19"/>
                <a:gd name="T41" fmla="*/ 14 w 14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19">
                  <a:moveTo>
                    <a:pt x="0" y="19"/>
                  </a:moveTo>
                  <a:lnTo>
                    <a:pt x="0" y="19"/>
                  </a:lnTo>
                  <a:lnTo>
                    <a:pt x="7" y="16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5" y="2"/>
                  </a:lnTo>
                  <a:lnTo>
                    <a:pt x="5" y="6"/>
                  </a:lnTo>
                  <a:lnTo>
                    <a:pt x="5" y="7"/>
                  </a:lnTo>
                  <a:lnTo>
                    <a:pt x="2" y="9"/>
                  </a:lnTo>
                  <a:lnTo>
                    <a:pt x="0" y="1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54" name="Freeform 82"/>
            <p:cNvSpPr>
              <a:spLocks/>
            </p:cNvSpPr>
            <p:nvPr/>
          </p:nvSpPr>
          <p:spPr bwMode="auto">
            <a:xfrm>
              <a:off x="3113" y="3233"/>
              <a:ext cx="20" cy="20"/>
            </a:xfrm>
            <a:custGeom>
              <a:avLst/>
              <a:gdLst>
                <a:gd name="T0" fmla="*/ 3 w 20"/>
                <a:gd name="T1" fmla="*/ 9 h 20"/>
                <a:gd name="T2" fmla="*/ 0 w 20"/>
                <a:gd name="T3" fmla="*/ 6 h 20"/>
                <a:gd name="T4" fmla="*/ 2 w 20"/>
                <a:gd name="T5" fmla="*/ 12 h 20"/>
                <a:gd name="T6" fmla="*/ 8 w 20"/>
                <a:gd name="T7" fmla="*/ 17 h 20"/>
                <a:gd name="T8" fmla="*/ 15 w 20"/>
                <a:gd name="T9" fmla="*/ 20 h 20"/>
                <a:gd name="T10" fmla="*/ 20 w 20"/>
                <a:gd name="T11" fmla="*/ 20 h 20"/>
                <a:gd name="T12" fmla="*/ 20 w 20"/>
                <a:gd name="T13" fmla="*/ 13 h 20"/>
                <a:gd name="T14" fmla="*/ 15 w 20"/>
                <a:gd name="T15" fmla="*/ 13 h 20"/>
                <a:gd name="T16" fmla="*/ 13 w 20"/>
                <a:gd name="T17" fmla="*/ 10 h 20"/>
                <a:gd name="T18" fmla="*/ 9 w 20"/>
                <a:gd name="T19" fmla="*/ 7 h 20"/>
                <a:gd name="T20" fmla="*/ 7 w 20"/>
                <a:gd name="T21" fmla="*/ 3 h 20"/>
                <a:gd name="T22" fmla="*/ 3 w 20"/>
                <a:gd name="T23" fmla="*/ 0 h 20"/>
                <a:gd name="T24" fmla="*/ 3 w 20"/>
                <a:gd name="T25" fmla="*/ 9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20"/>
                <a:gd name="T41" fmla="*/ 20 w 20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20">
                  <a:moveTo>
                    <a:pt x="3" y="9"/>
                  </a:moveTo>
                  <a:lnTo>
                    <a:pt x="0" y="6"/>
                  </a:lnTo>
                  <a:lnTo>
                    <a:pt x="2" y="12"/>
                  </a:lnTo>
                  <a:lnTo>
                    <a:pt x="8" y="17"/>
                  </a:lnTo>
                  <a:lnTo>
                    <a:pt x="15" y="20"/>
                  </a:lnTo>
                  <a:lnTo>
                    <a:pt x="20" y="20"/>
                  </a:lnTo>
                  <a:lnTo>
                    <a:pt x="20" y="13"/>
                  </a:lnTo>
                  <a:lnTo>
                    <a:pt x="15" y="13"/>
                  </a:lnTo>
                  <a:lnTo>
                    <a:pt x="13" y="10"/>
                  </a:lnTo>
                  <a:lnTo>
                    <a:pt x="9" y="7"/>
                  </a:lnTo>
                  <a:lnTo>
                    <a:pt x="7" y="3"/>
                  </a:lnTo>
                  <a:lnTo>
                    <a:pt x="3" y="0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55" name="Freeform 83"/>
            <p:cNvSpPr>
              <a:spLocks/>
            </p:cNvSpPr>
            <p:nvPr/>
          </p:nvSpPr>
          <p:spPr bwMode="auto">
            <a:xfrm>
              <a:off x="3096" y="3233"/>
              <a:ext cx="20" cy="12"/>
            </a:xfrm>
            <a:custGeom>
              <a:avLst/>
              <a:gdLst>
                <a:gd name="T0" fmla="*/ 10 w 20"/>
                <a:gd name="T1" fmla="*/ 7 h 12"/>
                <a:gd name="T2" fmla="*/ 8 w 20"/>
                <a:gd name="T3" fmla="*/ 12 h 12"/>
                <a:gd name="T4" fmla="*/ 10 w 20"/>
                <a:gd name="T5" fmla="*/ 12 h 12"/>
                <a:gd name="T6" fmla="*/ 15 w 20"/>
                <a:gd name="T7" fmla="*/ 9 h 12"/>
                <a:gd name="T8" fmla="*/ 18 w 20"/>
                <a:gd name="T9" fmla="*/ 8 h 12"/>
                <a:gd name="T10" fmla="*/ 20 w 20"/>
                <a:gd name="T11" fmla="*/ 9 h 12"/>
                <a:gd name="T12" fmla="*/ 20 w 20"/>
                <a:gd name="T13" fmla="*/ 0 h 12"/>
                <a:gd name="T14" fmla="*/ 18 w 20"/>
                <a:gd name="T15" fmla="*/ 1 h 12"/>
                <a:gd name="T16" fmla="*/ 12 w 20"/>
                <a:gd name="T17" fmla="*/ 2 h 12"/>
                <a:gd name="T18" fmla="*/ 8 w 20"/>
                <a:gd name="T19" fmla="*/ 5 h 12"/>
                <a:gd name="T20" fmla="*/ 5 w 20"/>
                <a:gd name="T21" fmla="*/ 5 h 12"/>
                <a:gd name="T22" fmla="*/ 3 w 20"/>
                <a:gd name="T23" fmla="*/ 9 h 12"/>
                <a:gd name="T24" fmla="*/ 5 w 20"/>
                <a:gd name="T25" fmla="*/ 5 h 12"/>
                <a:gd name="T26" fmla="*/ 0 w 20"/>
                <a:gd name="T27" fmla="*/ 6 h 12"/>
                <a:gd name="T28" fmla="*/ 3 w 20"/>
                <a:gd name="T29" fmla="*/ 9 h 12"/>
                <a:gd name="T30" fmla="*/ 10 w 20"/>
                <a:gd name="T31" fmla="*/ 7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2"/>
                <a:gd name="T50" fmla="*/ 20 w 20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2">
                  <a:moveTo>
                    <a:pt x="10" y="7"/>
                  </a:moveTo>
                  <a:lnTo>
                    <a:pt x="8" y="12"/>
                  </a:lnTo>
                  <a:lnTo>
                    <a:pt x="10" y="12"/>
                  </a:lnTo>
                  <a:lnTo>
                    <a:pt x="15" y="9"/>
                  </a:lnTo>
                  <a:lnTo>
                    <a:pt x="18" y="8"/>
                  </a:lnTo>
                  <a:lnTo>
                    <a:pt x="20" y="9"/>
                  </a:lnTo>
                  <a:lnTo>
                    <a:pt x="20" y="0"/>
                  </a:lnTo>
                  <a:lnTo>
                    <a:pt x="18" y="1"/>
                  </a:lnTo>
                  <a:lnTo>
                    <a:pt x="12" y="2"/>
                  </a:lnTo>
                  <a:lnTo>
                    <a:pt x="8" y="5"/>
                  </a:lnTo>
                  <a:lnTo>
                    <a:pt x="5" y="5"/>
                  </a:lnTo>
                  <a:lnTo>
                    <a:pt x="3" y="9"/>
                  </a:lnTo>
                  <a:lnTo>
                    <a:pt x="5" y="5"/>
                  </a:lnTo>
                  <a:lnTo>
                    <a:pt x="0" y="6"/>
                  </a:lnTo>
                  <a:lnTo>
                    <a:pt x="3" y="9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56" name="Line 84"/>
            <p:cNvSpPr>
              <a:spLocks noChangeShapeType="1"/>
            </p:cNvSpPr>
            <p:nvPr/>
          </p:nvSpPr>
          <p:spPr bwMode="auto">
            <a:xfrm>
              <a:off x="3135" y="3157"/>
              <a:ext cx="236" cy="639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57" name="Freeform 85"/>
            <p:cNvSpPr>
              <a:spLocks/>
            </p:cNvSpPr>
            <p:nvPr/>
          </p:nvSpPr>
          <p:spPr bwMode="auto">
            <a:xfrm>
              <a:off x="3279" y="3718"/>
              <a:ext cx="17" cy="3"/>
            </a:xfrm>
            <a:custGeom>
              <a:avLst/>
              <a:gdLst>
                <a:gd name="T0" fmla="*/ 0 w 17"/>
                <a:gd name="T1" fmla="*/ 3 h 3"/>
                <a:gd name="T2" fmla="*/ 17 w 17"/>
                <a:gd name="T3" fmla="*/ 0 h 3"/>
                <a:gd name="T4" fmla="*/ 0 w 17"/>
                <a:gd name="T5" fmla="*/ 3 h 3"/>
                <a:gd name="T6" fmla="*/ 0 60000 65536"/>
                <a:gd name="T7" fmla="*/ 0 60000 65536"/>
                <a:gd name="T8" fmla="*/ 0 60000 65536"/>
                <a:gd name="T9" fmla="*/ 0 w 17"/>
                <a:gd name="T10" fmla="*/ 0 h 3"/>
                <a:gd name="T11" fmla="*/ 17 w 1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3">
                  <a:moveTo>
                    <a:pt x="0" y="3"/>
                  </a:moveTo>
                  <a:lnTo>
                    <a:pt x="17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58" name="Line 86"/>
            <p:cNvSpPr>
              <a:spLocks noChangeShapeType="1"/>
            </p:cNvSpPr>
            <p:nvPr/>
          </p:nvSpPr>
          <p:spPr bwMode="auto">
            <a:xfrm flipV="1">
              <a:off x="3279" y="3718"/>
              <a:ext cx="17" cy="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59" name="Freeform 87"/>
            <p:cNvSpPr>
              <a:spLocks/>
            </p:cNvSpPr>
            <p:nvPr/>
          </p:nvSpPr>
          <p:spPr bwMode="auto">
            <a:xfrm>
              <a:off x="3196" y="3492"/>
              <a:ext cx="13" cy="4"/>
            </a:xfrm>
            <a:custGeom>
              <a:avLst/>
              <a:gdLst>
                <a:gd name="T0" fmla="*/ 0 w 13"/>
                <a:gd name="T1" fmla="*/ 4 h 4"/>
                <a:gd name="T2" fmla="*/ 1 w 13"/>
                <a:gd name="T3" fmla="*/ 4 h 4"/>
                <a:gd name="T4" fmla="*/ 5 w 13"/>
                <a:gd name="T5" fmla="*/ 2 h 4"/>
                <a:gd name="T6" fmla="*/ 9 w 13"/>
                <a:gd name="T7" fmla="*/ 1 h 4"/>
                <a:gd name="T8" fmla="*/ 13 w 13"/>
                <a:gd name="T9" fmla="*/ 0 h 4"/>
                <a:gd name="T10" fmla="*/ 0 w 13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4"/>
                <a:gd name="T20" fmla="*/ 13 w 1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4">
                  <a:moveTo>
                    <a:pt x="0" y="4"/>
                  </a:moveTo>
                  <a:lnTo>
                    <a:pt x="1" y="4"/>
                  </a:lnTo>
                  <a:lnTo>
                    <a:pt x="5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60" name="Freeform 88"/>
            <p:cNvSpPr>
              <a:spLocks/>
            </p:cNvSpPr>
            <p:nvPr/>
          </p:nvSpPr>
          <p:spPr bwMode="auto">
            <a:xfrm>
              <a:off x="3196" y="3492"/>
              <a:ext cx="13" cy="4"/>
            </a:xfrm>
            <a:custGeom>
              <a:avLst/>
              <a:gdLst>
                <a:gd name="T0" fmla="*/ 0 w 13"/>
                <a:gd name="T1" fmla="*/ 4 h 4"/>
                <a:gd name="T2" fmla="*/ 0 w 13"/>
                <a:gd name="T3" fmla="*/ 4 h 4"/>
                <a:gd name="T4" fmla="*/ 1 w 13"/>
                <a:gd name="T5" fmla="*/ 4 h 4"/>
                <a:gd name="T6" fmla="*/ 5 w 13"/>
                <a:gd name="T7" fmla="*/ 2 h 4"/>
                <a:gd name="T8" fmla="*/ 9 w 13"/>
                <a:gd name="T9" fmla="*/ 1 h 4"/>
                <a:gd name="T10" fmla="*/ 13 w 13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4"/>
                <a:gd name="T20" fmla="*/ 13 w 1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4">
                  <a:moveTo>
                    <a:pt x="0" y="4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5" y="2"/>
                  </a:lnTo>
                  <a:lnTo>
                    <a:pt x="9" y="1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61" name="Freeform 89"/>
            <p:cNvSpPr>
              <a:spLocks/>
            </p:cNvSpPr>
            <p:nvPr/>
          </p:nvSpPr>
          <p:spPr bwMode="auto">
            <a:xfrm>
              <a:off x="3102" y="3239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2 w 10"/>
                <a:gd name="T3" fmla="*/ 2 h 2"/>
                <a:gd name="T4" fmla="*/ 5 w 10"/>
                <a:gd name="T5" fmla="*/ 1 h 2"/>
                <a:gd name="T6" fmla="*/ 7 w 10"/>
                <a:gd name="T7" fmla="*/ 1 h 2"/>
                <a:gd name="T8" fmla="*/ 10 w 10"/>
                <a:gd name="T9" fmla="*/ 0 h 2"/>
                <a:gd name="T10" fmla="*/ 0 w 10"/>
                <a:gd name="T11" fmla="*/ 2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2"/>
                <a:gd name="T20" fmla="*/ 10 w 10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2">
                  <a:moveTo>
                    <a:pt x="0" y="2"/>
                  </a:moveTo>
                  <a:lnTo>
                    <a:pt x="2" y="2"/>
                  </a:lnTo>
                  <a:lnTo>
                    <a:pt x="5" y="1"/>
                  </a:lnTo>
                  <a:lnTo>
                    <a:pt x="7" y="1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62" name="Freeform 90"/>
            <p:cNvSpPr>
              <a:spLocks/>
            </p:cNvSpPr>
            <p:nvPr/>
          </p:nvSpPr>
          <p:spPr bwMode="auto">
            <a:xfrm>
              <a:off x="3102" y="3239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0 w 10"/>
                <a:gd name="T3" fmla="*/ 2 h 2"/>
                <a:gd name="T4" fmla="*/ 2 w 10"/>
                <a:gd name="T5" fmla="*/ 2 h 2"/>
                <a:gd name="T6" fmla="*/ 5 w 10"/>
                <a:gd name="T7" fmla="*/ 1 h 2"/>
                <a:gd name="T8" fmla="*/ 7 w 10"/>
                <a:gd name="T9" fmla="*/ 1 h 2"/>
                <a:gd name="T10" fmla="*/ 10 w 10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2"/>
                <a:gd name="T20" fmla="*/ 10 w 10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2">
                  <a:moveTo>
                    <a:pt x="0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5" y="1"/>
                  </a:lnTo>
                  <a:lnTo>
                    <a:pt x="7" y="1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63" name="Line 91"/>
            <p:cNvSpPr>
              <a:spLocks noChangeShapeType="1"/>
            </p:cNvSpPr>
            <p:nvPr/>
          </p:nvSpPr>
          <p:spPr bwMode="auto">
            <a:xfrm flipH="1">
              <a:off x="3114" y="3170"/>
              <a:ext cx="519" cy="102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64" name="Line 92"/>
            <p:cNvSpPr>
              <a:spLocks noChangeShapeType="1"/>
            </p:cNvSpPr>
            <p:nvPr/>
          </p:nvSpPr>
          <p:spPr bwMode="auto">
            <a:xfrm flipH="1">
              <a:off x="3126" y="3202"/>
              <a:ext cx="519" cy="101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65" name="Line 93"/>
            <p:cNvSpPr>
              <a:spLocks noChangeShapeType="1"/>
            </p:cNvSpPr>
            <p:nvPr/>
          </p:nvSpPr>
          <p:spPr bwMode="auto">
            <a:xfrm flipH="1">
              <a:off x="3138" y="3234"/>
              <a:ext cx="519" cy="102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66" name="Line 94"/>
            <p:cNvSpPr>
              <a:spLocks noChangeShapeType="1"/>
            </p:cNvSpPr>
            <p:nvPr/>
          </p:nvSpPr>
          <p:spPr bwMode="auto">
            <a:xfrm flipH="1">
              <a:off x="3149" y="3265"/>
              <a:ext cx="519" cy="10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67" name="Line 95"/>
            <p:cNvSpPr>
              <a:spLocks noChangeShapeType="1"/>
            </p:cNvSpPr>
            <p:nvPr/>
          </p:nvSpPr>
          <p:spPr bwMode="auto">
            <a:xfrm flipH="1">
              <a:off x="3161" y="3297"/>
              <a:ext cx="519" cy="102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68" name="Line 96"/>
            <p:cNvSpPr>
              <a:spLocks noChangeShapeType="1"/>
            </p:cNvSpPr>
            <p:nvPr/>
          </p:nvSpPr>
          <p:spPr bwMode="auto">
            <a:xfrm flipH="1">
              <a:off x="3173" y="3329"/>
              <a:ext cx="519" cy="10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69" name="Line 97"/>
            <p:cNvSpPr>
              <a:spLocks noChangeShapeType="1"/>
            </p:cNvSpPr>
            <p:nvPr/>
          </p:nvSpPr>
          <p:spPr bwMode="auto">
            <a:xfrm flipH="1">
              <a:off x="3184" y="3361"/>
              <a:ext cx="520" cy="10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70" name="Line 98"/>
            <p:cNvSpPr>
              <a:spLocks noChangeShapeType="1"/>
            </p:cNvSpPr>
            <p:nvPr/>
          </p:nvSpPr>
          <p:spPr bwMode="auto">
            <a:xfrm flipH="1">
              <a:off x="3236" y="3394"/>
              <a:ext cx="479" cy="9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71" name="Line 99"/>
            <p:cNvSpPr>
              <a:spLocks noChangeShapeType="1"/>
            </p:cNvSpPr>
            <p:nvPr/>
          </p:nvSpPr>
          <p:spPr bwMode="auto">
            <a:xfrm flipH="1">
              <a:off x="3208" y="3425"/>
              <a:ext cx="519" cy="10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72" name="Line 100"/>
            <p:cNvSpPr>
              <a:spLocks noChangeShapeType="1"/>
            </p:cNvSpPr>
            <p:nvPr/>
          </p:nvSpPr>
          <p:spPr bwMode="auto">
            <a:xfrm flipH="1">
              <a:off x="3220" y="3457"/>
              <a:ext cx="519" cy="10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73" name="Line 101"/>
            <p:cNvSpPr>
              <a:spLocks noChangeShapeType="1"/>
            </p:cNvSpPr>
            <p:nvPr/>
          </p:nvSpPr>
          <p:spPr bwMode="auto">
            <a:xfrm flipH="1">
              <a:off x="3231" y="3490"/>
              <a:ext cx="519" cy="102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74" name="Line 102"/>
            <p:cNvSpPr>
              <a:spLocks noChangeShapeType="1"/>
            </p:cNvSpPr>
            <p:nvPr/>
          </p:nvSpPr>
          <p:spPr bwMode="auto">
            <a:xfrm flipH="1">
              <a:off x="3243" y="3521"/>
              <a:ext cx="519" cy="102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75" name="Line 103"/>
            <p:cNvSpPr>
              <a:spLocks noChangeShapeType="1"/>
            </p:cNvSpPr>
            <p:nvPr/>
          </p:nvSpPr>
          <p:spPr bwMode="auto">
            <a:xfrm flipH="1">
              <a:off x="3256" y="3553"/>
              <a:ext cx="518" cy="10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76" name="Line 104"/>
            <p:cNvSpPr>
              <a:spLocks noChangeShapeType="1"/>
            </p:cNvSpPr>
            <p:nvPr/>
          </p:nvSpPr>
          <p:spPr bwMode="auto">
            <a:xfrm flipH="1">
              <a:off x="3268" y="3586"/>
              <a:ext cx="518" cy="102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77" name="Line 105"/>
            <p:cNvSpPr>
              <a:spLocks noChangeShapeType="1"/>
            </p:cNvSpPr>
            <p:nvPr/>
          </p:nvSpPr>
          <p:spPr bwMode="auto">
            <a:xfrm flipV="1">
              <a:off x="3316" y="3617"/>
              <a:ext cx="483" cy="95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78" name="Line 106"/>
            <p:cNvSpPr>
              <a:spLocks noChangeShapeType="1"/>
            </p:cNvSpPr>
            <p:nvPr/>
          </p:nvSpPr>
          <p:spPr bwMode="auto">
            <a:xfrm flipH="1">
              <a:off x="3291" y="3649"/>
              <a:ext cx="519" cy="103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79" name="Line 107"/>
            <p:cNvSpPr>
              <a:spLocks noChangeShapeType="1"/>
            </p:cNvSpPr>
            <p:nvPr/>
          </p:nvSpPr>
          <p:spPr bwMode="auto">
            <a:xfrm flipH="1">
              <a:off x="3303" y="3682"/>
              <a:ext cx="519" cy="102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80" name="Line 108"/>
            <p:cNvSpPr>
              <a:spLocks noChangeShapeType="1"/>
            </p:cNvSpPr>
            <p:nvPr/>
          </p:nvSpPr>
          <p:spPr bwMode="auto">
            <a:xfrm flipH="1">
              <a:off x="3145" y="3138"/>
              <a:ext cx="477" cy="94"/>
            </a:xfrm>
            <a:prstGeom prst="line">
              <a:avLst/>
            </a:prstGeom>
            <a:noFill/>
            <a:ln w="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81" name="Freeform 109"/>
            <p:cNvSpPr>
              <a:spLocks/>
            </p:cNvSpPr>
            <p:nvPr/>
          </p:nvSpPr>
          <p:spPr bwMode="auto">
            <a:xfrm>
              <a:off x="3446" y="2869"/>
              <a:ext cx="537" cy="439"/>
            </a:xfrm>
            <a:custGeom>
              <a:avLst/>
              <a:gdLst>
                <a:gd name="T0" fmla="*/ 0 w 537"/>
                <a:gd name="T1" fmla="*/ 439 h 439"/>
                <a:gd name="T2" fmla="*/ 33 w 537"/>
                <a:gd name="T3" fmla="*/ 406 h 439"/>
                <a:gd name="T4" fmla="*/ 63 w 537"/>
                <a:gd name="T5" fmla="*/ 376 h 439"/>
                <a:gd name="T6" fmla="*/ 92 w 537"/>
                <a:gd name="T7" fmla="*/ 346 h 439"/>
                <a:gd name="T8" fmla="*/ 120 w 537"/>
                <a:gd name="T9" fmla="*/ 319 h 439"/>
                <a:gd name="T10" fmla="*/ 146 w 537"/>
                <a:gd name="T11" fmla="*/ 295 h 439"/>
                <a:gd name="T12" fmla="*/ 171 w 537"/>
                <a:gd name="T13" fmla="*/ 272 h 439"/>
                <a:gd name="T14" fmla="*/ 193 w 537"/>
                <a:gd name="T15" fmla="*/ 252 h 439"/>
                <a:gd name="T16" fmla="*/ 213 w 537"/>
                <a:gd name="T17" fmla="*/ 234 h 439"/>
                <a:gd name="T18" fmla="*/ 232 w 537"/>
                <a:gd name="T19" fmla="*/ 217 h 439"/>
                <a:gd name="T20" fmla="*/ 249 w 537"/>
                <a:gd name="T21" fmla="*/ 203 h 439"/>
                <a:gd name="T22" fmla="*/ 263 w 537"/>
                <a:gd name="T23" fmla="*/ 190 h 439"/>
                <a:gd name="T24" fmla="*/ 276 w 537"/>
                <a:gd name="T25" fmla="*/ 180 h 439"/>
                <a:gd name="T26" fmla="*/ 288 w 537"/>
                <a:gd name="T27" fmla="*/ 170 h 439"/>
                <a:gd name="T28" fmla="*/ 296 w 537"/>
                <a:gd name="T29" fmla="*/ 163 h 439"/>
                <a:gd name="T30" fmla="*/ 302 w 537"/>
                <a:gd name="T31" fmla="*/ 159 h 439"/>
                <a:gd name="T32" fmla="*/ 307 w 537"/>
                <a:gd name="T33" fmla="*/ 155 h 439"/>
                <a:gd name="T34" fmla="*/ 310 w 537"/>
                <a:gd name="T35" fmla="*/ 153 h 439"/>
                <a:gd name="T36" fmla="*/ 317 w 537"/>
                <a:gd name="T37" fmla="*/ 146 h 439"/>
                <a:gd name="T38" fmla="*/ 328 w 537"/>
                <a:gd name="T39" fmla="*/ 138 h 439"/>
                <a:gd name="T40" fmla="*/ 337 w 537"/>
                <a:gd name="T41" fmla="*/ 129 h 439"/>
                <a:gd name="T42" fmla="*/ 383 w 537"/>
                <a:gd name="T43" fmla="*/ 94 h 439"/>
                <a:gd name="T44" fmla="*/ 418 w 537"/>
                <a:gd name="T45" fmla="*/ 66 h 439"/>
                <a:gd name="T46" fmla="*/ 446 w 537"/>
                <a:gd name="T47" fmla="*/ 46 h 439"/>
                <a:gd name="T48" fmla="*/ 466 w 537"/>
                <a:gd name="T49" fmla="*/ 32 h 439"/>
                <a:gd name="T50" fmla="*/ 480 w 537"/>
                <a:gd name="T51" fmla="*/ 23 h 439"/>
                <a:gd name="T52" fmla="*/ 490 w 537"/>
                <a:gd name="T53" fmla="*/ 18 h 439"/>
                <a:gd name="T54" fmla="*/ 496 w 537"/>
                <a:gd name="T55" fmla="*/ 17 h 439"/>
                <a:gd name="T56" fmla="*/ 500 w 537"/>
                <a:gd name="T57" fmla="*/ 19 h 439"/>
                <a:gd name="T58" fmla="*/ 524 w 537"/>
                <a:gd name="T59" fmla="*/ 0 h 439"/>
                <a:gd name="T60" fmla="*/ 537 w 537"/>
                <a:gd name="T61" fmla="*/ 16 h 439"/>
                <a:gd name="T62" fmla="*/ 513 w 537"/>
                <a:gd name="T63" fmla="*/ 34 h 439"/>
                <a:gd name="T64" fmla="*/ 514 w 537"/>
                <a:gd name="T65" fmla="*/ 39 h 439"/>
                <a:gd name="T66" fmla="*/ 511 w 537"/>
                <a:gd name="T67" fmla="*/ 45 h 439"/>
                <a:gd name="T68" fmla="*/ 504 w 537"/>
                <a:gd name="T69" fmla="*/ 53 h 439"/>
                <a:gd name="T70" fmla="*/ 492 w 537"/>
                <a:gd name="T71" fmla="*/ 64 h 439"/>
                <a:gd name="T72" fmla="*/ 473 w 537"/>
                <a:gd name="T73" fmla="*/ 80 h 439"/>
                <a:gd name="T74" fmla="*/ 446 w 537"/>
                <a:gd name="T75" fmla="*/ 102 h 439"/>
                <a:gd name="T76" fmla="*/ 412 w 537"/>
                <a:gd name="T77" fmla="*/ 131 h 439"/>
                <a:gd name="T78" fmla="*/ 369 w 537"/>
                <a:gd name="T79" fmla="*/ 168 h 439"/>
                <a:gd name="T80" fmla="*/ 360 w 537"/>
                <a:gd name="T81" fmla="*/ 176 h 439"/>
                <a:gd name="T82" fmla="*/ 349 w 537"/>
                <a:gd name="T83" fmla="*/ 183 h 439"/>
                <a:gd name="T84" fmla="*/ 341 w 537"/>
                <a:gd name="T85" fmla="*/ 190 h 439"/>
                <a:gd name="T86" fmla="*/ 337 w 537"/>
                <a:gd name="T87" fmla="*/ 193 h 439"/>
                <a:gd name="T88" fmla="*/ 333 w 537"/>
                <a:gd name="T89" fmla="*/ 196 h 439"/>
                <a:gd name="T90" fmla="*/ 327 w 537"/>
                <a:gd name="T91" fmla="*/ 202 h 439"/>
                <a:gd name="T92" fmla="*/ 317 w 537"/>
                <a:gd name="T93" fmla="*/ 209 h 439"/>
                <a:gd name="T94" fmla="*/ 306 w 537"/>
                <a:gd name="T95" fmla="*/ 218 h 439"/>
                <a:gd name="T96" fmla="*/ 292 w 537"/>
                <a:gd name="T97" fmla="*/ 230 h 439"/>
                <a:gd name="T98" fmla="*/ 276 w 537"/>
                <a:gd name="T99" fmla="*/ 242 h 439"/>
                <a:gd name="T100" fmla="*/ 258 w 537"/>
                <a:gd name="T101" fmla="*/ 257 h 439"/>
                <a:gd name="T102" fmla="*/ 238 w 537"/>
                <a:gd name="T103" fmla="*/ 272 h 439"/>
                <a:gd name="T104" fmla="*/ 214 w 537"/>
                <a:gd name="T105" fmla="*/ 289 h 439"/>
                <a:gd name="T106" fmla="*/ 190 w 537"/>
                <a:gd name="T107" fmla="*/ 308 h 439"/>
                <a:gd name="T108" fmla="*/ 163 w 537"/>
                <a:gd name="T109" fmla="*/ 328 h 439"/>
                <a:gd name="T110" fmla="*/ 135 w 537"/>
                <a:gd name="T111" fmla="*/ 347 h 439"/>
                <a:gd name="T112" fmla="*/ 104 w 537"/>
                <a:gd name="T113" fmla="*/ 369 h 439"/>
                <a:gd name="T114" fmla="*/ 71 w 537"/>
                <a:gd name="T115" fmla="*/ 392 h 439"/>
                <a:gd name="T116" fmla="*/ 36 w 537"/>
                <a:gd name="T117" fmla="*/ 414 h 439"/>
                <a:gd name="T118" fmla="*/ 0 w 537"/>
                <a:gd name="T119" fmla="*/ 439 h 43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37"/>
                <a:gd name="T181" fmla="*/ 0 h 439"/>
                <a:gd name="T182" fmla="*/ 537 w 537"/>
                <a:gd name="T183" fmla="*/ 439 h 43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37" h="439">
                  <a:moveTo>
                    <a:pt x="0" y="439"/>
                  </a:moveTo>
                  <a:lnTo>
                    <a:pt x="33" y="406"/>
                  </a:lnTo>
                  <a:lnTo>
                    <a:pt x="63" y="376"/>
                  </a:lnTo>
                  <a:lnTo>
                    <a:pt x="92" y="346"/>
                  </a:lnTo>
                  <a:lnTo>
                    <a:pt x="120" y="319"/>
                  </a:lnTo>
                  <a:lnTo>
                    <a:pt x="146" y="295"/>
                  </a:lnTo>
                  <a:lnTo>
                    <a:pt x="171" y="272"/>
                  </a:lnTo>
                  <a:lnTo>
                    <a:pt x="193" y="252"/>
                  </a:lnTo>
                  <a:lnTo>
                    <a:pt x="213" y="234"/>
                  </a:lnTo>
                  <a:lnTo>
                    <a:pt x="232" y="217"/>
                  </a:lnTo>
                  <a:lnTo>
                    <a:pt x="249" y="203"/>
                  </a:lnTo>
                  <a:lnTo>
                    <a:pt x="263" y="190"/>
                  </a:lnTo>
                  <a:lnTo>
                    <a:pt x="276" y="180"/>
                  </a:lnTo>
                  <a:lnTo>
                    <a:pt x="288" y="170"/>
                  </a:lnTo>
                  <a:lnTo>
                    <a:pt x="296" y="163"/>
                  </a:lnTo>
                  <a:lnTo>
                    <a:pt x="302" y="159"/>
                  </a:lnTo>
                  <a:lnTo>
                    <a:pt x="307" y="155"/>
                  </a:lnTo>
                  <a:lnTo>
                    <a:pt x="310" y="153"/>
                  </a:lnTo>
                  <a:lnTo>
                    <a:pt x="317" y="146"/>
                  </a:lnTo>
                  <a:lnTo>
                    <a:pt x="328" y="138"/>
                  </a:lnTo>
                  <a:lnTo>
                    <a:pt x="337" y="129"/>
                  </a:lnTo>
                  <a:lnTo>
                    <a:pt x="383" y="94"/>
                  </a:lnTo>
                  <a:lnTo>
                    <a:pt x="418" y="66"/>
                  </a:lnTo>
                  <a:lnTo>
                    <a:pt x="446" y="46"/>
                  </a:lnTo>
                  <a:lnTo>
                    <a:pt x="466" y="32"/>
                  </a:lnTo>
                  <a:lnTo>
                    <a:pt x="480" y="23"/>
                  </a:lnTo>
                  <a:lnTo>
                    <a:pt x="490" y="18"/>
                  </a:lnTo>
                  <a:lnTo>
                    <a:pt x="496" y="17"/>
                  </a:lnTo>
                  <a:lnTo>
                    <a:pt x="500" y="19"/>
                  </a:lnTo>
                  <a:lnTo>
                    <a:pt x="524" y="0"/>
                  </a:lnTo>
                  <a:lnTo>
                    <a:pt x="537" y="16"/>
                  </a:lnTo>
                  <a:lnTo>
                    <a:pt x="513" y="34"/>
                  </a:lnTo>
                  <a:lnTo>
                    <a:pt x="514" y="39"/>
                  </a:lnTo>
                  <a:lnTo>
                    <a:pt x="511" y="45"/>
                  </a:lnTo>
                  <a:lnTo>
                    <a:pt x="504" y="53"/>
                  </a:lnTo>
                  <a:lnTo>
                    <a:pt x="492" y="64"/>
                  </a:lnTo>
                  <a:lnTo>
                    <a:pt x="473" y="80"/>
                  </a:lnTo>
                  <a:lnTo>
                    <a:pt x="446" y="102"/>
                  </a:lnTo>
                  <a:lnTo>
                    <a:pt x="412" y="131"/>
                  </a:lnTo>
                  <a:lnTo>
                    <a:pt x="369" y="168"/>
                  </a:lnTo>
                  <a:lnTo>
                    <a:pt x="360" y="176"/>
                  </a:lnTo>
                  <a:lnTo>
                    <a:pt x="349" y="183"/>
                  </a:lnTo>
                  <a:lnTo>
                    <a:pt x="341" y="190"/>
                  </a:lnTo>
                  <a:lnTo>
                    <a:pt x="337" y="193"/>
                  </a:lnTo>
                  <a:lnTo>
                    <a:pt x="333" y="196"/>
                  </a:lnTo>
                  <a:lnTo>
                    <a:pt x="327" y="202"/>
                  </a:lnTo>
                  <a:lnTo>
                    <a:pt x="317" y="209"/>
                  </a:lnTo>
                  <a:lnTo>
                    <a:pt x="306" y="218"/>
                  </a:lnTo>
                  <a:lnTo>
                    <a:pt x="292" y="230"/>
                  </a:lnTo>
                  <a:lnTo>
                    <a:pt x="276" y="242"/>
                  </a:lnTo>
                  <a:lnTo>
                    <a:pt x="258" y="257"/>
                  </a:lnTo>
                  <a:lnTo>
                    <a:pt x="238" y="272"/>
                  </a:lnTo>
                  <a:lnTo>
                    <a:pt x="214" y="289"/>
                  </a:lnTo>
                  <a:lnTo>
                    <a:pt x="190" y="308"/>
                  </a:lnTo>
                  <a:lnTo>
                    <a:pt x="163" y="328"/>
                  </a:lnTo>
                  <a:lnTo>
                    <a:pt x="135" y="347"/>
                  </a:lnTo>
                  <a:lnTo>
                    <a:pt x="104" y="369"/>
                  </a:lnTo>
                  <a:lnTo>
                    <a:pt x="71" y="392"/>
                  </a:lnTo>
                  <a:lnTo>
                    <a:pt x="36" y="414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ED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82" name="Freeform 110"/>
            <p:cNvSpPr>
              <a:spLocks/>
            </p:cNvSpPr>
            <p:nvPr/>
          </p:nvSpPr>
          <p:spPr bwMode="auto">
            <a:xfrm>
              <a:off x="3442" y="3019"/>
              <a:ext cx="316" cy="292"/>
            </a:xfrm>
            <a:custGeom>
              <a:avLst/>
              <a:gdLst>
                <a:gd name="T0" fmla="*/ 307 w 316"/>
                <a:gd name="T1" fmla="*/ 2 h 292"/>
                <a:gd name="T2" fmla="*/ 307 w 316"/>
                <a:gd name="T3" fmla="*/ 2 h 292"/>
                <a:gd name="T4" fmla="*/ 303 w 316"/>
                <a:gd name="T5" fmla="*/ 5 h 292"/>
                <a:gd name="T6" fmla="*/ 297 w 316"/>
                <a:gd name="T7" fmla="*/ 10 h 292"/>
                <a:gd name="T8" fmla="*/ 289 w 316"/>
                <a:gd name="T9" fmla="*/ 17 h 292"/>
                <a:gd name="T10" fmla="*/ 277 w 316"/>
                <a:gd name="T11" fmla="*/ 26 h 292"/>
                <a:gd name="T12" fmla="*/ 264 w 316"/>
                <a:gd name="T13" fmla="*/ 37 h 292"/>
                <a:gd name="T14" fmla="*/ 250 w 316"/>
                <a:gd name="T15" fmla="*/ 50 h 292"/>
                <a:gd name="T16" fmla="*/ 232 w 316"/>
                <a:gd name="T17" fmla="*/ 64 h 292"/>
                <a:gd name="T18" fmla="*/ 214 w 316"/>
                <a:gd name="T19" fmla="*/ 80 h 292"/>
                <a:gd name="T20" fmla="*/ 194 w 316"/>
                <a:gd name="T21" fmla="*/ 99 h 292"/>
                <a:gd name="T22" fmla="*/ 171 w 316"/>
                <a:gd name="T23" fmla="*/ 119 h 292"/>
                <a:gd name="T24" fmla="*/ 147 w 316"/>
                <a:gd name="T25" fmla="*/ 141 h 292"/>
                <a:gd name="T26" fmla="*/ 121 w 316"/>
                <a:gd name="T27" fmla="*/ 166 h 292"/>
                <a:gd name="T28" fmla="*/ 93 w 316"/>
                <a:gd name="T29" fmla="*/ 193 h 292"/>
                <a:gd name="T30" fmla="*/ 64 w 316"/>
                <a:gd name="T31" fmla="*/ 222 h 292"/>
                <a:gd name="T32" fmla="*/ 33 w 316"/>
                <a:gd name="T33" fmla="*/ 253 h 292"/>
                <a:gd name="T34" fmla="*/ 0 w 316"/>
                <a:gd name="T35" fmla="*/ 285 h 292"/>
                <a:gd name="T36" fmla="*/ 7 w 316"/>
                <a:gd name="T37" fmla="*/ 292 h 292"/>
                <a:gd name="T38" fmla="*/ 40 w 316"/>
                <a:gd name="T39" fmla="*/ 260 h 292"/>
                <a:gd name="T40" fmla="*/ 71 w 316"/>
                <a:gd name="T41" fmla="*/ 229 h 292"/>
                <a:gd name="T42" fmla="*/ 100 w 316"/>
                <a:gd name="T43" fmla="*/ 200 h 292"/>
                <a:gd name="T44" fmla="*/ 128 w 316"/>
                <a:gd name="T45" fmla="*/ 173 h 292"/>
                <a:gd name="T46" fmla="*/ 154 w 316"/>
                <a:gd name="T47" fmla="*/ 148 h 292"/>
                <a:gd name="T48" fmla="*/ 178 w 316"/>
                <a:gd name="T49" fmla="*/ 126 h 292"/>
                <a:gd name="T50" fmla="*/ 201 w 316"/>
                <a:gd name="T51" fmla="*/ 106 h 292"/>
                <a:gd name="T52" fmla="*/ 221 w 316"/>
                <a:gd name="T53" fmla="*/ 87 h 292"/>
                <a:gd name="T54" fmla="*/ 239 w 316"/>
                <a:gd name="T55" fmla="*/ 71 h 292"/>
                <a:gd name="T56" fmla="*/ 257 w 316"/>
                <a:gd name="T57" fmla="*/ 57 h 292"/>
                <a:gd name="T58" fmla="*/ 271 w 316"/>
                <a:gd name="T59" fmla="*/ 44 h 292"/>
                <a:gd name="T60" fmla="*/ 284 w 316"/>
                <a:gd name="T61" fmla="*/ 33 h 292"/>
                <a:gd name="T62" fmla="*/ 296 w 316"/>
                <a:gd name="T63" fmla="*/ 24 h 292"/>
                <a:gd name="T64" fmla="*/ 304 w 316"/>
                <a:gd name="T65" fmla="*/ 17 h 292"/>
                <a:gd name="T66" fmla="*/ 310 w 316"/>
                <a:gd name="T67" fmla="*/ 12 h 292"/>
                <a:gd name="T68" fmla="*/ 314 w 316"/>
                <a:gd name="T69" fmla="*/ 9 h 292"/>
                <a:gd name="T70" fmla="*/ 314 w 316"/>
                <a:gd name="T71" fmla="*/ 9 h 292"/>
                <a:gd name="T72" fmla="*/ 314 w 316"/>
                <a:gd name="T73" fmla="*/ 9 h 292"/>
                <a:gd name="T74" fmla="*/ 316 w 316"/>
                <a:gd name="T75" fmla="*/ 5 h 292"/>
                <a:gd name="T76" fmla="*/ 314 w 316"/>
                <a:gd name="T77" fmla="*/ 2 h 292"/>
                <a:gd name="T78" fmla="*/ 311 w 316"/>
                <a:gd name="T79" fmla="*/ 0 h 292"/>
                <a:gd name="T80" fmla="*/ 307 w 316"/>
                <a:gd name="T81" fmla="*/ 2 h 2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6"/>
                <a:gd name="T124" fmla="*/ 0 h 292"/>
                <a:gd name="T125" fmla="*/ 316 w 316"/>
                <a:gd name="T126" fmla="*/ 292 h 2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6" h="292">
                  <a:moveTo>
                    <a:pt x="307" y="2"/>
                  </a:moveTo>
                  <a:lnTo>
                    <a:pt x="307" y="2"/>
                  </a:lnTo>
                  <a:lnTo>
                    <a:pt x="303" y="5"/>
                  </a:lnTo>
                  <a:lnTo>
                    <a:pt x="297" y="10"/>
                  </a:lnTo>
                  <a:lnTo>
                    <a:pt x="289" y="17"/>
                  </a:lnTo>
                  <a:lnTo>
                    <a:pt x="277" y="26"/>
                  </a:lnTo>
                  <a:lnTo>
                    <a:pt x="264" y="37"/>
                  </a:lnTo>
                  <a:lnTo>
                    <a:pt x="250" y="50"/>
                  </a:lnTo>
                  <a:lnTo>
                    <a:pt x="232" y="64"/>
                  </a:lnTo>
                  <a:lnTo>
                    <a:pt x="214" y="80"/>
                  </a:lnTo>
                  <a:lnTo>
                    <a:pt x="194" y="99"/>
                  </a:lnTo>
                  <a:lnTo>
                    <a:pt x="171" y="119"/>
                  </a:lnTo>
                  <a:lnTo>
                    <a:pt x="147" y="141"/>
                  </a:lnTo>
                  <a:lnTo>
                    <a:pt x="121" y="166"/>
                  </a:lnTo>
                  <a:lnTo>
                    <a:pt x="93" y="193"/>
                  </a:lnTo>
                  <a:lnTo>
                    <a:pt x="64" y="222"/>
                  </a:lnTo>
                  <a:lnTo>
                    <a:pt x="33" y="253"/>
                  </a:lnTo>
                  <a:lnTo>
                    <a:pt x="0" y="285"/>
                  </a:lnTo>
                  <a:lnTo>
                    <a:pt x="7" y="292"/>
                  </a:lnTo>
                  <a:lnTo>
                    <a:pt x="40" y="260"/>
                  </a:lnTo>
                  <a:lnTo>
                    <a:pt x="71" y="229"/>
                  </a:lnTo>
                  <a:lnTo>
                    <a:pt x="100" y="200"/>
                  </a:lnTo>
                  <a:lnTo>
                    <a:pt x="128" y="173"/>
                  </a:lnTo>
                  <a:lnTo>
                    <a:pt x="154" y="148"/>
                  </a:lnTo>
                  <a:lnTo>
                    <a:pt x="178" y="126"/>
                  </a:lnTo>
                  <a:lnTo>
                    <a:pt x="201" y="106"/>
                  </a:lnTo>
                  <a:lnTo>
                    <a:pt x="221" y="87"/>
                  </a:lnTo>
                  <a:lnTo>
                    <a:pt x="239" y="71"/>
                  </a:lnTo>
                  <a:lnTo>
                    <a:pt x="257" y="57"/>
                  </a:lnTo>
                  <a:lnTo>
                    <a:pt x="271" y="44"/>
                  </a:lnTo>
                  <a:lnTo>
                    <a:pt x="284" y="33"/>
                  </a:lnTo>
                  <a:lnTo>
                    <a:pt x="296" y="24"/>
                  </a:lnTo>
                  <a:lnTo>
                    <a:pt x="304" y="17"/>
                  </a:lnTo>
                  <a:lnTo>
                    <a:pt x="310" y="12"/>
                  </a:lnTo>
                  <a:lnTo>
                    <a:pt x="314" y="9"/>
                  </a:lnTo>
                  <a:lnTo>
                    <a:pt x="316" y="5"/>
                  </a:lnTo>
                  <a:lnTo>
                    <a:pt x="314" y="2"/>
                  </a:lnTo>
                  <a:lnTo>
                    <a:pt x="311" y="0"/>
                  </a:lnTo>
                  <a:lnTo>
                    <a:pt x="307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83" name="Freeform 111"/>
            <p:cNvSpPr>
              <a:spLocks/>
            </p:cNvSpPr>
            <p:nvPr/>
          </p:nvSpPr>
          <p:spPr bwMode="auto">
            <a:xfrm>
              <a:off x="3749" y="2994"/>
              <a:ext cx="39" cy="34"/>
            </a:xfrm>
            <a:custGeom>
              <a:avLst/>
              <a:gdLst>
                <a:gd name="T0" fmla="*/ 31 w 39"/>
                <a:gd name="T1" fmla="*/ 1 h 34"/>
                <a:gd name="T2" fmla="*/ 31 w 39"/>
                <a:gd name="T3" fmla="*/ 1 h 34"/>
                <a:gd name="T4" fmla="*/ 21 w 39"/>
                <a:gd name="T5" fmla="*/ 9 h 34"/>
                <a:gd name="T6" fmla="*/ 11 w 39"/>
                <a:gd name="T7" fmla="*/ 17 h 34"/>
                <a:gd name="T8" fmla="*/ 4 w 39"/>
                <a:gd name="T9" fmla="*/ 24 h 34"/>
                <a:gd name="T10" fmla="*/ 0 w 39"/>
                <a:gd name="T11" fmla="*/ 27 h 34"/>
                <a:gd name="T12" fmla="*/ 7 w 39"/>
                <a:gd name="T13" fmla="*/ 34 h 34"/>
                <a:gd name="T14" fmla="*/ 11 w 39"/>
                <a:gd name="T15" fmla="*/ 31 h 34"/>
                <a:gd name="T16" fmla="*/ 18 w 39"/>
                <a:gd name="T17" fmla="*/ 24 h 34"/>
                <a:gd name="T18" fmla="*/ 28 w 39"/>
                <a:gd name="T19" fmla="*/ 16 h 34"/>
                <a:gd name="T20" fmla="*/ 38 w 39"/>
                <a:gd name="T21" fmla="*/ 8 h 34"/>
                <a:gd name="T22" fmla="*/ 38 w 39"/>
                <a:gd name="T23" fmla="*/ 8 h 34"/>
                <a:gd name="T24" fmla="*/ 38 w 39"/>
                <a:gd name="T25" fmla="*/ 8 h 34"/>
                <a:gd name="T26" fmla="*/ 39 w 39"/>
                <a:gd name="T27" fmla="*/ 4 h 34"/>
                <a:gd name="T28" fmla="*/ 38 w 39"/>
                <a:gd name="T29" fmla="*/ 1 h 34"/>
                <a:gd name="T30" fmla="*/ 34 w 39"/>
                <a:gd name="T31" fmla="*/ 0 h 34"/>
                <a:gd name="T32" fmla="*/ 31 w 39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4"/>
                <a:gd name="T53" fmla="*/ 39 w 39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4">
                  <a:moveTo>
                    <a:pt x="31" y="1"/>
                  </a:moveTo>
                  <a:lnTo>
                    <a:pt x="31" y="1"/>
                  </a:lnTo>
                  <a:lnTo>
                    <a:pt x="21" y="9"/>
                  </a:lnTo>
                  <a:lnTo>
                    <a:pt x="11" y="17"/>
                  </a:lnTo>
                  <a:lnTo>
                    <a:pt x="4" y="24"/>
                  </a:lnTo>
                  <a:lnTo>
                    <a:pt x="0" y="27"/>
                  </a:lnTo>
                  <a:lnTo>
                    <a:pt x="7" y="34"/>
                  </a:lnTo>
                  <a:lnTo>
                    <a:pt x="11" y="31"/>
                  </a:lnTo>
                  <a:lnTo>
                    <a:pt x="18" y="24"/>
                  </a:lnTo>
                  <a:lnTo>
                    <a:pt x="28" y="16"/>
                  </a:lnTo>
                  <a:lnTo>
                    <a:pt x="38" y="8"/>
                  </a:lnTo>
                  <a:lnTo>
                    <a:pt x="39" y="4"/>
                  </a:lnTo>
                  <a:lnTo>
                    <a:pt x="38" y="1"/>
                  </a:lnTo>
                  <a:lnTo>
                    <a:pt x="34" y="0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84" name="Freeform 112"/>
            <p:cNvSpPr>
              <a:spLocks/>
            </p:cNvSpPr>
            <p:nvPr/>
          </p:nvSpPr>
          <p:spPr bwMode="auto">
            <a:xfrm>
              <a:off x="3780" y="2881"/>
              <a:ext cx="171" cy="121"/>
            </a:xfrm>
            <a:custGeom>
              <a:avLst/>
              <a:gdLst>
                <a:gd name="T0" fmla="*/ 163 w 171"/>
                <a:gd name="T1" fmla="*/ 4 h 121"/>
                <a:gd name="T2" fmla="*/ 170 w 171"/>
                <a:gd name="T3" fmla="*/ 4 h 121"/>
                <a:gd name="T4" fmla="*/ 162 w 171"/>
                <a:gd name="T5" fmla="*/ 0 h 121"/>
                <a:gd name="T6" fmla="*/ 154 w 171"/>
                <a:gd name="T7" fmla="*/ 1 h 121"/>
                <a:gd name="T8" fmla="*/ 144 w 171"/>
                <a:gd name="T9" fmla="*/ 6 h 121"/>
                <a:gd name="T10" fmla="*/ 130 w 171"/>
                <a:gd name="T11" fmla="*/ 15 h 121"/>
                <a:gd name="T12" fmla="*/ 110 w 171"/>
                <a:gd name="T13" fmla="*/ 29 h 121"/>
                <a:gd name="T14" fmla="*/ 81 w 171"/>
                <a:gd name="T15" fmla="*/ 51 h 121"/>
                <a:gd name="T16" fmla="*/ 45 w 171"/>
                <a:gd name="T17" fmla="*/ 79 h 121"/>
                <a:gd name="T18" fmla="*/ 0 w 171"/>
                <a:gd name="T19" fmla="*/ 114 h 121"/>
                <a:gd name="T20" fmla="*/ 7 w 171"/>
                <a:gd name="T21" fmla="*/ 121 h 121"/>
                <a:gd name="T22" fmla="*/ 53 w 171"/>
                <a:gd name="T23" fmla="*/ 86 h 121"/>
                <a:gd name="T24" fmla="*/ 88 w 171"/>
                <a:gd name="T25" fmla="*/ 58 h 121"/>
                <a:gd name="T26" fmla="*/ 115 w 171"/>
                <a:gd name="T27" fmla="*/ 39 h 121"/>
                <a:gd name="T28" fmla="*/ 135 w 171"/>
                <a:gd name="T29" fmla="*/ 25 h 121"/>
                <a:gd name="T30" fmla="*/ 149 w 171"/>
                <a:gd name="T31" fmla="*/ 15 h 121"/>
                <a:gd name="T32" fmla="*/ 157 w 171"/>
                <a:gd name="T33" fmla="*/ 11 h 121"/>
                <a:gd name="T34" fmla="*/ 162 w 171"/>
                <a:gd name="T35" fmla="*/ 9 h 121"/>
                <a:gd name="T36" fmla="*/ 163 w 171"/>
                <a:gd name="T37" fmla="*/ 11 h 121"/>
                <a:gd name="T38" fmla="*/ 170 w 171"/>
                <a:gd name="T39" fmla="*/ 11 h 121"/>
                <a:gd name="T40" fmla="*/ 163 w 171"/>
                <a:gd name="T41" fmla="*/ 11 h 121"/>
                <a:gd name="T42" fmla="*/ 166 w 171"/>
                <a:gd name="T43" fmla="*/ 12 h 121"/>
                <a:gd name="T44" fmla="*/ 170 w 171"/>
                <a:gd name="T45" fmla="*/ 11 h 121"/>
                <a:gd name="T46" fmla="*/ 171 w 171"/>
                <a:gd name="T47" fmla="*/ 7 h 121"/>
                <a:gd name="T48" fmla="*/ 170 w 171"/>
                <a:gd name="T49" fmla="*/ 4 h 121"/>
                <a:gd name="T50" fmla="*/ 163 w 171"/>
                <a:gd name="T51" fmla="*/ 4 h 1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1"/>
                <a:gd name="T79" fmla="*/ 0 h 121"/>
                <a:gd name="T80" fmla="*/ 171 w 171"/>
                <a:gd name="T81" fmla="*/ 121 h 12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1" h="121">
                  <a:moveTo>
                    <a:pt x="163" y="4"/>
                  </a:moveTo>
                  <a:lnTo>
                    <a:pt x="170" y="4"/>
                  </a:lnTo>
                  <a:lnTo>
                    <a:pt x="162" y="0"/>
                  </a:lnTo>
                  <a:lnTo>
                    <a:pt x="154" y="1"/>
                  </a:lnTo>
                  <a:lnTo>
                    <a:pt x="144" y="6"/>
                  </a:lnTo>
                  <a:lnTo>
                    <a:pt x="130" y="15"/>
                  </a:lnTo>
                  <a:lnTo>
                    <a:pt x="110" y="29"/>
                  </a:lnTo>
                  <a:lnTo>
                    <a:pt x="81" y="51"/>
                  </a:lnTo>
                  <a:lnTo>
                    <a:pt x="45" y="79"/>
                  </a:lnTo>
                  <a:lnTo>
                    <a:pt x="0" y="114"/>
                  </a:lnTo>
                  <a:lnTo>
                    <a:pt x="7" y="121"/>
                  </a:lnTo>
                  <a:lnTo>
                    <a:pt x="53" y="86"/>
                  </a:lnTo>
                  <a:lnTo>
                    <a:pt x="88" y="58"/>
                  </a:lnTo>
                  <a:lnTo>
                    <a:pt x="115" y="39"/>
                  </a:lnTo>
                  <a:lnTo>
                    <a:pt x="135" y="25"/>
                  </a:lnTo>
                  <a:lnTo>
                    <a:pt x="149" y="15"/>
                  </a:lnTo>
                  <a:lnTo>
                    <a:pt x="157" y="11"/>
                  </a:lnTo>
                  <a:lnTo>
                    <a:pt x="162" y="9"/>
                  </a:lnTo>
                  <a:lnTo>
                    <a:pt x="163" y="11"/>
                  </a:lnTo>
                  <a:lnTo>
                    <a:pt x="170" y="11"/>
                  </a:lnTo>
                  <a:lnTo>
                    <a:pt x="163" y="11"/>
                  </a:lnTo>
                  <a:lnTo>
                    <a:pt x="166" y="12"/>
                  </a:lnTo>
                  <a:lnTo>
                    <a:pt x="170" y="11"/>
                  </a:lnTo>
                  <a:lnTo>
                    <a:pt x="171" y="7"/>
                  </a:lnTo>
                  <a:lnTo>
                    <a:pt x="170" y="4"/>
                  </a:lnTo>
                  <a:lnTo>
                    <a:pt x="16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85" name="Freeform 113"/>
            <p:cNvSpPr>
              <a:spLocks/>
            </p:cNvSpPr>
            <p:nvPr/>
          </p:nvSpPr>
          <p:spPr bwMode="auto">
            <a:xfrm>
              <a:off x="3943" y="2865"/>
              <a:ext cx="31" cy="27"/>
            </a:xfrm>
            <a:custGeom>
              <a:avLst/>
              <a:gdLst>
                <a:gd name="T0" fmla="*/ 30 w 31"/>
                <a:gd name="T1" fmla="*/ 1 h 27"/>
                <a:gd name="T2" fmla="*/ 23 w 31"/>
                <a:gd name="T3" fmla="*/ 1 h 27"/>
                <a:gd name="T4" fmla="*/ 0 w 31"/>
                <a:gd name="T5" fmla="*/ 20 h 27"/>
                <a:gd name="T6" fmla="*/ 7 w 31"/>
                <a:gd name="T7" fmla="*/ 27 h 27"/>
                <a:gd name="T8" fmla="*/ 30 w 31"/>
                <a:gd name="T9" fmla="*/ 8 h 27"/>
                <a:gd name="T10" fmla="*/ 23 w 31"/>
                <a:gd name="T11" fmla="*/ 8 h 27"/>
                <a:gd name="T12" fmla="*/ 30 w 31"/>
                <a:gd name="T13" fmla="*/ 8 h 27"/>
                <a:gd name="T14" fmla="*/ 31 w 31"/>
                <a:gd name="T15" fmla="*/ 4 h 27"/>
                <a:gd name="T16" fmla="*/ 30 w 31"/>
                <a:gd name="T17" fmla="*/ 1 h 27"/>
                <a:gd name="T18" fmla="*/ 27 w 31"/>
                <a:gd name="T19" fmla="*/ 0 h 27"/>
                <a:gd name="T20" fmla="*/ 23 w 31"/>
                <a:gd name="T21" fmla="*/ 1 h 27"/>
                <a:gd name="T22" fmla="*/ 30 w 31"/>
                <a:gd name="T23" fmla="*/ 1 h 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"/>
                <a:gd name="T37" fmla="*/ 0 h 27"/>
                <a:gd name="T38" fmla="*/ 31 w 31"/>
                <a:gd name="T39" fmla="*/ 27 h 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" h="27">
                  <a:moveTo>
                    <a:pt x="30" y="1"/>
                  </a:moveTo>
                  <a:lnTo>
                    <a:pt x="23" y="1"/>
                  </a:lnTo>
                  <a:lnTo>
                    <a:pt x="0" y="20"/>
                  </a:lnTo>
                  <a:lnTo>
                    <a:pt x="7" y="27"/>
                  </a:lnTo>
                  <a:lnTo>
                    <a:pt x="30" y="8"/>
                  </a:lnTo>
                  <a:lnTo>
                    <a:pt x="23" y="8"/>
                  </a:lnTo>
                  <a:lnTo>
                    <a:pt x="30" y="8"/>
                  </a:lnTo>
                  <a:lnTo>
                    <a:pt x="31" y="4"/>
                  </a:lnTo>
                  <a:lnTo>
                    <a:pt x="30" y="1"/>
                  </a:lnTo>
                  <a:lnTo>
                    <a:pt x="27" y="0"/>
                  </a:lnTo>
                  <a:lnTo>
                    <a:pt x="23" y="1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86" name="Freeform 114"/>
            <p:cNvSpPr>
              <a:spLocks/>
            </p:cNvSpPr>
            <p:nvPr/>
          </p:nvSpPr>
          <p:spPr bwMode="auto">
            <a:xfrm>
              <a:off x="3966" y="2866"/>
              <a:ext cx="21" cy="23"/>
            </a:xfrm>
            <a:custGeom>
              <a:avLst/>
              <a:gdLst>
                <a:gd name="T0" fmla="*/ 20 w 21"/>
                <a:gd name="T1" fmla="*/ 22 h 23"/>
                <a:gd name="T2" fmla="*/ 20 w 21"/>
                <a:gd name="T3" fmla="*/ 15 h 23"/>
                <a:gd name="T4" fmla="*/ 7 w 21"/>
                <a:gd name="T5" fmla="*/ 0 h 23"/>
                <a:gd name="T6" fmla="*/ 0 w 21"/>
                <a:gd name="T7" fmla="*/ 7 h 23"/>
                <a:gd name="T8" fmla="*/ 13 w 21"/>
                <a:gd name="T9" fmla="*/ 22 h 23"/>
                <a:gd name="T10" fmla="*/ 13 w 21"/>
                <a:gd name="T11" fmla="*/ 15 h 23"/>
                <a:gd name="T12" fmla="*/ 13 w 21"/>
                <a:gd name="T13" fmla="*/ 22 h 23"/>
                <a:gd name="T14" fmla="*/ 17 w 21"/>
                <a:gd name="T15" fmla="*/ 23 h 23"/>
                <a:gd name="T16" fmla="*/ 20 w 21"/>
                <a:gd name="T17" fmla="*/ 22 h 23"/>
                <a:gd name="T18" fmla="*/ 21 w 21"/>
                <a:gd name="T19" fmla="*/ 19 h 23"/>
                <a:gd name="T20" fmla="*/ 20 w 21"/>
                <a:gd name="T21" fmla="*/ 15 h 23"/>
                <a:gd name="T22" fmla="*/ 20 w 21"/>
                <a:gd name="T23" fmla="*/ 22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23"/>
                <a:gd name="T38" fmla="*/ 21 w 21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23">
                  <a:moveTo>
                    <a:pt x="20" y="22"/>
                  </a:moveTo>
                  <a:lnTo>
                    <a:pt x="20" y="15"/>
                  </a:lnTo>
                  <a:lnTo>
                    <a:pt x="7" y="0"/>
                  </a:lnTo>
                  <a:lnTo>
                    <a:pt x="0" y="7"/>
                  </a:lnTo>
                  <a:lnTo>
                    <a:pt x="13" y="22"/>
                  </a:lnTo>
                  <a:lnTo>
                    <a:pt x="13" y="15"/>
                  </a:lnTo>
                  <a:lnTo>
                    <a:pt x="13" y="22"/>
                  </a:lnTo>
                  <a:lnTo>
                    <a:pt x="17" y="23"/>
                  </a:lnTo>
                  <a:lnTo>
                    <a:pt x="20" y="22"/>
                  </a:lnTo>
                  <a:lnTo>
                    <a:pt x="21" y="19"/>
                  </a:lnTo>
                  <a:lnTo>
                    <a:pt x="20" y="15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87" name="Freeform 115"/>
            <p:cNvSpPr>
              <a:spLocks/>
            </p:cNvSpPr>
            <p:nvPr/>
          </p:nvSpPr>
          <p:spPr bwMode="auto">
            <a:xfrm>
              <a:off x="3954" y="2881"/>
              <a:ext cx="32" cy="27"/>
            </a:xfrm>
            <a:custGeom>
              <a:avLst/>
              <a:gdLst>
                <a:gd name="T0" fmla="*/ 10 w 32"/>
                <a:gd name="T1" fmla="*/ 20 h 27"/>
                <a:gd name="T2" fmla="*/ 9 w 32"/>
                <a:gd name="T3" fmla="*/ 26 h 27"/>
                <a:gd name="T4" fmla="*/ 32 w 32"/>
                <a:gd name="T5" fmla="*/ 7 h 27"/>
                <a:gd name="T6" fmla="*/ 25 w 32"/>
                <a:gd name="T7" fmla="*/ 0 h 27"/>
                <a:gd name="T8" fmla="*/ 2 w 32"/>
                <a:gd name="T9" fmla="*/ 19 h 27"/>
                <a:gd name="T10" fmla="*/ 0 w 32"/>
                <a:gd name="T11" fmla="*/ 25 h 27"/>
                <a:gd name="T12" fmla="*/ 2 w 32"/>
                <a:gd name="T13" fmla="*/ 19 h 27"/>
                <a:gd name="T14" fmla="*/ 0 w 32"/>
                <a:gd name="T15" fmla="*/ 22 h 27"/>
                <a:gd name="T16" fmla="*/ 2 w 32"/>
                <a:gd name="T17" fmla="*/ 26 h 27"/>
                <a:gd name="T18" fmla="*/ 5 w 32"/>
                <a:gd name="T19" fmla="*/ 27 h 27"/>
                <a:gd name="T20" fmla="*/ 9 w 32"/>
                <a:gd name="T21" fmla="*/ 26 h 27"/>
                <a:gd name="T22" fmla="*/ 10 w 32"/>
                <a:gd name="T23" fmla="*/ 20 h 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27"/>
                <a:gd name="T38" fmla="*/ 32 w 32"/>
                <a:gd name="T39" fmla="*/ 27 h 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27">
                  <a:moveTo>
                    <a:pt x="10" y="20"/>
                  </a:moveTo>
                  <a:lnTo>
                    <a:pt x="9" y="26"/>
                  </a:lnTo>
                  <a:lnTo>
                    <a:pt x="32" y="7"/>
                  </a:lnTo>
                  <a:lnTo>
                    <a:pt x="25" y="0"/>
                  </a:lnTo>
                  <a:lnTo>
                    <a:pt x="2" y="19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5" y="27"/>
                  </a:lnTo>
                  <a:lnTo>
                    <a:pt x="9" y="26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88" name="Freeform 116"/>
            <p:cNvSpPr>
              <a:spLocks/>
            </p:cNvSpPr>
            <p:nvPr/>
          </p:nvSpPr>
          <p:spPr bwMode="auto">
            <a:xfrm>
              <a:off x="3810" y="2901"/>
              <a:ext cx="155" cy="141"/>
            </a:xfrm>
            <a:custGeom>
              <a:avLst/>
              <a:gdLst>
                <a:gd name="T0" fmla="*/ 8 w 155"/>
                <a:gd name="T1" fmla="*/ 140 h 141"/>
                <a:gd name="T2" fmla="*/ 8 w 155"/>
                <a:gd name="T3" fmla="*/ 140 h 141"/>
                <a:gd name="T4" fmla="*/ 52 w 155"/>
                <a:gd name="T5" fmla="*/ 102 h 141"/>
                <a:gd name="T6" fmla="*/ 86 w 155"/>
                <a:gd name="T7" fmla="*/ 74 h 141"/>
                <a:gd name="T8" fmla="*/ 113 w 155"/>
                <a:gd name="T9" fmla="*/ 52 h 141"/>
                <a:gd name="T10" fmla="*/ 132 w 155"/>
                <a:gd name="T11" fmla="*/ 35 h 141"/>
                <a:gd name="T12" fmla="*/ 143 w 155"/>
                <a:gd name="T13" fmla="*/ 25 h 141"/>
                <a:gd name="T14" fmla="*/ 150 w 155"/>
                <a:gd name="T15" fmla="*/ 15 h 141"/>
                <a:gd name="T16" fmla="*/ 155 w 155"/>
                <a:gd name="T17" fmla="*/ 8 h 141"/>
                <a:gd name="T18" fmla="*/ 154 w 155"/>
                <a:gd name="T19" fmla="*/ 0 h 141"/>
                <a:gd name="T20" fmla="*/ 144 w 155"/>
                <a:gd name="T21" fmla="*/ 5 h 141"/>
                <a:gd name="T22" fmla="*/ 146 w 155"/>
                <a:gd name="T23" fmla="*/ 6 h 141"/>
                <a:gd name="T24" fmla="*/ 143 w 155"/>
                <a:gd name="T25" fmla="*/ 11 h 141"/>
                <a:gd name="T26" fmla="*/ 136 w 155"/>
                <a:gd name="T27" fmla="*/ 18 h 141"/>
                <a:gd name="T28" fmla="*/ 124 w 155"/>
                <a:gd name="T29" fmla="*/ 28 h 141"/>
                <a:gd name="T30" fmla="*/ 106 w 155"/>
                <a:gd name="T31" fmla="*/ 45 h 141"/>
                <a:gd name="T32" fmla="*/ 79 w 155"/>
                <a:gd name="T33" fmla="*/ 67 h 141"/>
                <a:gd name="T34" fmla="*/ 45 w 155"/>
                <a:gd name="T35" fmla="*/ 95 h 141"/>
                <a:gd name="T36" fmla="*/ 1 w 155"/>
                <a:gd name="T37" fmla="*/ 133 h 141"/>
                <a:gd name="T38" fmla="*/ 1 w 155"/>
                <a:gd name="T39" fmla="*/ 133 h 141"/>
                <a:gd name="T40" fmla="*/ 1 w 155"/>
                <a:gd name="T41" fmla="*/ 133 h 141"/>
                <a:gd name="T42" fmla="*/ 0 w 155"/>
                <a:gd name="T43" fmla="*/ 136 h 141"/>
                <a:gd name="T44" fmla="*/ 1 w 155"/>
                <a:gd name="T45" fmla="*/ 140 h 141"/>
                <a:gd name="T46" fmla="*/ 5 w 155"/>
                <a:gd name="T47" fmla="*/ 141 h 141"/>
                <a:gd name="T48" fmla="*/ 8 w 155"/>
                <a:gd name="T49" fmla="*/ 140 h 1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5"/>
                <a:gd name="T76" fmla="*/ 0 h 141"/>
                <a:gd name="T77" fmla="*/ 155 w 155"/>
                <a:gd name="T78" fmla="*/ 141 h 1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5" h="141">
                  <a:moveTo>
                    <a:pt x="8" y="140"/>
                  </a:moveTo>
                  <a:lnTo>
                    <a:pt x="8" y="140"/>
                  </a:lnTo>
                  <a:lnTo>
                    <a:pt x="52" y="102"/>
                  </a:lnTo>
                  <a:lnTo>
                    <a:pt x="86" y="74"/>
                  </a:lnTo>
                  <a:lnTo>
                    <a:pt x="113" y="52"/>
                  </a:lnTo>
                  <a:lnTo>
                    <a:pt x="132" y="35"/>
                  </a:lnTo>
                  <a:lnTo>
                    <a:pt x="143" y="25"/>
                  </a:lnTo>
                  <a:lnTo>
                    <a:pt x="150" y="15"/>
                  </a:lnTo>
                  <a:lnTo>
                    <a:pt x="155" y="8"/>
                  </a:lnTo>
                  <a:lnTo>
                    <a:pt x="154" y="0"/>
                  </a:lnTo>
                  <a:lnTo>
                    <a:pt x="144" y="5"/>
                  </a:lnTo>
                  <a:lnTo>
                    <a:pt x="146" y="6"/>
                  </a:lnTo>
                  <a:lnTo>
                    <a:pt x="143" y="11"/>
                  </a:lnTo>
                  <a:lnTo>
                    <a:pt x="136" y="18"/>
                  </a:lnTo>
                  <a:lnTo>
                    <a:pt x="124" y="28"/>
                  </a:lnTo>
                  <a:lnTo>
                    <a:pt x="106" y="45"/>
                  </a:lnTo>
                  <a:lnTo>
                    <a:pt x="79" y="67"/>
                  </a:lnTo>
                  <a:lnTo>
                    <a:pt x="45" y="95"/>
                  </a:lnTo>
                  <a:lnTo>
                    <a:pt x="1" y="133"/>
                  </a:lnTo>
                  <a:lnTo>
                    <a:pt x="0" y="136"/>
                  </a:lnTo>
                  <a:lnTo>
                    <a:pt x="1" y="140"/>
                  </a:lnTo>
                  <a:lnTo>
                    <a:pt x="5" y="141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89" name="Freeform 117"/>
            <p:cNvSpPr>
              <a:spLocks/>
            </p:cNvSpPr>
            <p:nvPr/>
          </p:nvSpPr>
          <p:spPr bwMode="auto">
            <a:xfrm>
              <a:off x="3779" y="3034"/>
              <a:ext cx="39" cy="32"/>
            </a:xfrm>
            <a:custGeom>
              <a:avLst/>
              <a:gdLst>
                <a:gd name="T0" fmla="*/ 8 w 39"/>
                <a:gd name="T1" fmla="*/ 31 h 32"/>
                <a:gd name="T2" fmla="*/ 8 w 39"/>
                <a:gd name="T3" fmla="*/ 31 h 32"/>
                <a:gd name="T4" fmla="*/ 11 w 39"/>
                <a:gd name="T5" fmla="*/ 29 h 32"/>
                <a:gd name="T6" fmla="*/ 18 w 39"/>
                <a:gd name="T7" fmla="*/ 22 h 32"/>
                <a:gd name="T8" fmla="*/ 30 w 39"/>
                <a:gd name="T9" fmla="*/ 15 h 32"/>
                <a:gd name="T10" fmla="*/ 39 w 39"/>
                <a:gd name="T11" fmla="*/ 7 h 32"/>
                <a:gd name="T12" fmla="*/ 32 w 39"/>
                <a:gd name="T13" fmla="*/ 0 h 32"/>
                <a:gd name="T14" fmla="*/ 23 w 39"/>
                <a:gd name="T15" fmla="*/ 8 h 32"/>
                <a:gd name="T16" fmla="*/ 14 w 39"/>
                <a:gd name="T17" fmla="*/ 15 h 32"/>
                <a:gd name="T18" fmla="*/ 4 w 39"/>
                <a:gd name="T19" fmla="*/ 22 h 32"/>
                <a:gd name="T20" fmla="*/ 1 w 39"/>
                <a:gd name="T21" fmla="*/ 24 h 32"/>
                <a:gd name="T22" fmla="*/ 1 w 39"/>
                <a:gd name="T23" fmla="*/ 24 h 32"/>
                <a:gd name="T24" fmla="*/ 1 w 39"/>
                <a:gd name="T25" fmla="*/ 24 h 32"/>
                <a:gd name="T26" fmla="*/ 0 w 39"/>
                <a:gd name="T27" fmla="*/ 28 h 32"/>
                <a:gd name="T28" fmla="*/ 1 w 39"/>
                <a:gd name="T29" fmla="*/ 31 h 32"/>
                <a:gd name="T30" fmla="*/ 4 w 39"/>
                <a:gd name="T31" fmla="*/ 32 h 32"/>
                <a:gd name="T32" fmla="*/ 8 w 39"/>
                <a:gd name="T33" fmla="*/ 3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2"/>
                <a:gd name="T53" fmla="*/ 39 w 39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2">
                  <a:moveTo>
                    <a:pt x="8" y="31"/>
                  </a:moveTo>
                  <a:lnTo>
                    <a:pt x="8" y="31"/>
                  </a:lnTo>
                  <a:lnTo>
                    <a:pt x="11" y="29"/>
                  </a:lnTo>
                  <a:lnTo>
                    <a:pt x="18" y="22"/>
                  </a:lnTo>
                  <a:lnTo>
                    <a:pt x="30" y="15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3" y="8"/>
                  </a:lnTo>
                  <a:lnTo>
                    <a:pt x="14" y="15"/>
                  </a:lnTo>
                  <a:lnTo>
                    <a:pt x="4" y="22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4" y="32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90" name="Freeform 118"/>
            <p:cNvSpPr>
              <a:spLocks/>
            </p:cNvSpPr>
            <p:nvPr/>
          </p:nvSpPr>
          <p:spPr bwMode="auto">
            <a:xfrm>
              <a:off x="3441" y="3058"/>
              <a:ext cx="346" cy="255"/>
            </a:xfrm>
            <a:custGeom>
              <a:avLst/>
              <a:gdLst>
                <a:gd name="T0" fmla="*/ 1 w 346"/>
                <a:gd name="T1" fmla="*/ 246 h 255"/>
                <a:gd name="T2" fmla="*/ 7 w 346"/>
                <a:gd name="T3" fmla="*/ 255 h 255"/>
                <a:gd name="T4" fmla="*/ 43 w 346"/>
                <a:gd name="T5" fmla="*/ 230 h 255"/>
                <a:gd name="T6" fmla="*/ 79 w 346"/>
                <a:gd name="T7" fmla="*/ 208 h 255"/>
                <a:gd name="T8" fmla="*/ 111 w 346"/>
                <a:gd name="T9" fmla="*/ 184 h 255"/>
                <a:gd name="T10" fmla="*/ 142 w 346"/>
                <a:gd name="T11" fmla="*/ 163 h 255"/>
                <a:gd name="T12" fmla="*/ 170 w 346"/>
                <a:gd name="T13" fmla="*/ 143 h 255"/>
                <a:gd name="T14" fmla="*/ 197 w 346"/>
                <a:gd name="T15" fmla="*/ 122 h 255"/>
                <a:gd name="T16" fmla="*/ 222 w 346"/>
                <a:gd name="T17" fmla="*/ 105 h 255"/>
                <a:gd name="T18" fmla="*/ 245 w 346"/>
                <a:gd name="T19" fmla="*/ 88 h 255"/>
                <a:gd name="T20" fmla="*/ 266 w 346"/>
                <a:gd name="T21" fmla="*/ 72 h 255"/>
                <a:gd name="T22" fmla="*/ 285 w 346"/>
                <a:gd name="T23" fmla="*/ 56 h 255"/>
                <a:gd name="T24" fmla="*/ 300 w 346"/>
                <a:gd name="T25" fmla="*/ 45 h 255"/>
                <a:gd name="T26" fmla="*/ 314 w 346"/>
                <a:gd name="T27" fmla="*/ 33 h 255"/>
                <a:gd name="T28" fmla="*/ 326 w 346"/>
                <a:gd name="T29" fmla="*/ 24 h 255"/>
                <a:gd name="T30" fmla="*/ 335 w 346"/>
                <a:gd name="T31" fmla="*/ 17 h 255"/>
                <a:gd name="T32" fmla="*/ 341 w 346"/>
                <a:gd name="T33" fmla="*/ 11 h 255"/>
                <a:gd name="T34" fmla="*/ 346 w 346"/>
                <a:gd name="T35" fmla="*/ 7 h 255"/>
                <a:gd name="T36" fmla="*/ 339 w 346"/>
                <a:gd name="T37" fmla="*/ 0 h 255"/>
                <a:gd name="T38" fmla="*/ 334 w 346"/>
                <a:gd name="T39" fmla="*/ 4 h 255"/>
                <a:gd name="T40" fmla="*/ 328 w 346"/>
                <a:gd name="T41" fmla="*/ 10 h 255"/>
                <a:gd name="T42" fmla="*/ 319 w 346"/>
                <a:gd name="T43" fmla="*/ 17 h 255"/>
                <a:gd name="T44" fmla="*/ 307 w 346"/>
                <a:gd name="T45" fmla="*/ 26 h 255"/>
                <a:gd name="T46" fmla="*/ 293 w 346"/>
                <a:gd name="T47" fmla="*/ 38 h 255"/>
                <a:gd name="T48" fmla="*/ 278 w 346"/>
                <a:gd name="T49" fmla="*/ 49 h 255"/>
                <a:gd name="T50" fmla="*/ 259 w 346"/>
                <a:gd name="T51" fmla="*/ 65 h 255"/>
                <a:gd name="T52" fmla="*/ 240 w 346"/>
                <a:gd name="T53" fmla="*/ 79 h 255"/>
                <a:gd name="T54" fmla="*/ 217 w 346"/>
                <a:gd name="T55" fmla="*/ 95 h 255"/>
                <a:gd name="T56" fmla="*/ 192 w 346"/>
                <a:gd name="T57" fmla="*/ 115 h 255"/>
                <a:gd name="T58" fmla="*/ 165 w 346"/>
                <a:gd name="T59" fmla="*/ 134 h 255"/>
                <a:gd name="T60" fmla="*/ 137 w 346"/>
                <a:gd name="T61" fmla="*/ 154 h 255"/>
                <a:gd name="T62" fmla="*/ 107 w 346"/>
                <a:gd name="T63" fmla="*/ 175 h 255"/>
                <a:gd name="T64" fmla="*/ 74 w 346"/>
                <a:gd name="T65" fmla="*/ 198 h 255"/>
                <a:gd name="T66" fmla="*/ 39 w 346"/>
                <a:gd name="T67" fmla="*/ 221 h 255"/>
                <a:gd name="T68" fmla="*/ 2 w 346"/>
                <a:gd name="T69" fmla="*/ 245 h 255"/>
                <a:gd name="T70" fmla="*/ 8 w 346"/>
                <a:gd name="T71" fmla="*/ 253 h 255"/>
                <a:gd name="T72" fmla="*/ 2 w 346"/>
                <a:gd name="T73" fmla="*/ 245 h 255"/>
                <a:gd name="T74" fmla="*/ 0 w 346"/>
                <a:gd name="T75" fmla="*/ 248 h 255"/>
                <a:gd name="T76" fmla="*/ 0 w 346"/>
                <a:gd name="T77" fmla="*/ 251 h 255"/>
                <a:gd name="T78" fmla="*/ 4 w 346"/>
                <a:gd name="T79" fmla="*/ 255 h 255"/>
                <a:gd name="T80" fmla="*/ 7 w 346"/>
                <a:gd name="T81" fmla="*/ 255 h 255"/>
                <a:gd name="T82" fmla="*/ 1 w 346"/>
                <a:gd name="T83" fmla="*/ 246 h 25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46"/>
                <a:gd name="T127" fmla="*/ 0 h 255"/>
                <a:gd name="T128" fmla="*/ 346 w 346"/>
                <a:gd name="T129" fmla="*/ 255 h 25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46" h="255">
                  <a:moveTo>
                    <a:pt x="1" y="246"/>
                  </a:moveTo>
                  <a:lnTo>
                    <a:pt x="7" y="255"/>
                  </a:lnTo>
                  <a:lnTo>
                    <a:pt x="43" y="230"/>
                  </a:lnTo>
                  <a:lnTo>
                    <a:pt x="79" y="208"/>
                  </a:lnTo>
                  <a:lnTo>
                    <a:pt x="111" y="184"/>
                  </a:lnTo>
                  <a:lnTo>
                    <a:pt x="142" y="163"/>
                  </a:lnTo>
                  <a:lnTo>
                    <a:pt x="170" y="143"/>
                  </a:lnTo>
                  <a:lnTo>
                    <a:pt x="197" y="122"/>
                  </a:lnTo>
                  <a:lnTo>
                    <a:pt x="222" y="105"/>
                  </a:lnTo>
                  <a:lnTo>
                    <a:pt x="245" y="88"/>
                  </a:lnTo>
                  <a:lnTo>
                    <a:pt x="266" y="72"/>
                  </a:lnTo>
                  <a:lnTo>
                    <a:pt x="285" y="56"/>
                  </a:lnTo>
                  <a:lnTo>
                    <a:pt x="300" y="45"/>
                  </a:lnTo>
                  <a:lnTo>
                    <a:pt x="314" y="33"/>
                  </a:lnTo>
                  <a:lnTo>
                    <a:pt x="326" y="24"/>
                  </a:lnTo>
                  <a:lnTo>
                    <a:pt x="335" y="17"/>
                  </a:lnTo>
                  <a:lnTo>
                    <a:pt x="341" y="11"/>
                  </a:lnTo>
                  <a:lnTo>
                    <a:pt x="346" y="7"/>
                  </a:lnTo>
                  <a:lnTo>
                    <a:pt x="339" y="0"/>
                  </a:lnTo>
                  <a:lnTo>
                    <a:pt x="334" y="4"/>
                  </a:lnTo>
                  <a:lnTo>
                    <a:pt x="328" y="10"/>
                  </a:lnTo>
                  <a:lnTo>
                    <a:pt x="319" y="17"/>
                  </a:lnTo>
                  <a:lnTo>
                    <a:pt x="307" y="26"/>
                  </a:lnTo>
                  <a:lnTo>
                    <a:pt x="293" y="38"/>
                  </a:lnTo>
                  <a:lnTo>
                    <a:pt x="278" y="49"/>
                  </a:lnTo>
                  <a:lnTo>
                    <a:pt x="259" y="65"/>
                  </a:lnTo>
                  <a:lnTo>
                    <a:pt x="240" y="79"/>
                  </a:lnTo>
                  <a:lnTo>
                    <a:pt x="217" y="95"/>
                  </a:lnTo>
                  <a:lnTo>
                    <a:pt x="192" y="115"/>
                  </a:lnTo>
                  <a:lnTo>
                    <a:pt x="165" y="134"/>
                  </a:lnTo>
                  <a:lnTo>
                    <a:pt x="137" y="154"/>
                  </a:lnTo>
                  <a:lnTo>
                    <a:pt x="107" y="175"/>
                  </a:lnTo>
                  <a:lnTo>
                    <a:pt x="74" y="198"/>
                  </a:lnTo>
                  <a:lnTo>
                    <a:pt x="39" y="221"/>
                  </a:lnTo>
                  <a:lnTo>
                    <a:pt x="2" y="245"/>
                  </a:lnTo>
                  <a:lnTo>
                    <a:pt x="8" y="253"/>
                  </a:lnTo>
                  <a:lnTo>
                    <a:pt x="2" y="245"/>
                  </a:lnTo>
                  <a:lnTo>
                    <a:pt x="0" y="248"/>
                  </a:lnTo>
                  <a:lnTo>
                    <a:pt x="0" y="251"/>
                  </a:lnTo>
                  <a:lnTo>
                    <a:pt x="4" y="255"/>
                  </a:lnTo>
                  <a:lnTo>
                    <a:pt x="7" y="255"/>
                  </a:lnTo>
                  <a:lnTo>
                    <a:pt x="1" y="2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91" name="Freeform 119"/>
            <p:cNvSpPr>
              <a:spLocks/>
            </p:cNvSpPr>
            <p:nvPr/>
          </p:nvSpPr>
          <p:spPr bwMode="auto">
            <a:xfrm>
              <a:off x="3753" y="2998"/>
              <a:ext cx="62" cy="64"/>
            </a:xfrm>
            <a:custGeom>
              <a:avLst/>
              <a:gdLst>
                <a:gd name="T0" fmla="*/ 30 w 62"/>
                <a:gd name="T1" fmla="*/ 64 h 64"/>
                <a:gd name="T2" fmla="*/ 34 w 62"/>
                <a:gd name="T3" fmla="*/ 61 h 64"/>
                <a:gd name="T4" fmla="*/ 42 w 62"/>
                <a:gd name="T5" fmla="*/ 54 h 64"/>
                <a:gd name="T6" fmla="*/ 53 w 62"/>
                <a:gd name="T7" fmla="*/ 47 h 64"/>
                <a:gd name="T8" fmla="*/ 62 w 62"/>
                <a:gd name="T9" fmla="*/ 39 h 64"/>
                <a:gd name="T10" fmla="*/ 30 w 62"/>
                <a:gd name="T11" fmla="*/ 0 h 64"/>
                <a:gd name="T12" fmla="*/ 21 w 62"/>
                <a:gd name="T13" fmla="*/ 9 h 64"/>
                <a:gd name="T14" fmla="*/ 10 w 62"/>
                <a:gd name="T15" fmla="*/ 17 h 64"/>
                <a:gd name="T16" fmla="*/ 3 w 62"/>
                <a:gd name="T17" fmla="*/ 24 h 64"/>
                <a:gd name="T18" fmla="*/ 0 w 62"/>
                <a:gd name="T19" fmla="*/ 26 h 64"/>
                <a:gd name="T20" fmla="*/ 30 w 62"/>
                <a:gd name="T21" fmla="*/ 64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2"/>
                <a:gd name="T34" fmla="*/ 0 h 64"/>
                <a:gd name="T35" fmla="*/ 62 w 62"/>
                <a:gd name="T36" fmla="*/ 64 h 6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2" h="64">
                  <a:moveTo>
                    <a:pt x="30" y="64"/>
                  </a:moveTo>
                  <a:lnTo>
                    <a:pt x="34" y="61"/>
                  </a:lnTo>
                  <a:lnTo>
                    <a:pt x="42" y="54"/>
                  </a:lnTo>
                  <a:lnTo>
                    <a:pt x="53" y="47"/>
                  </a:lnTo>
                  <a:lnTo>
                    <a:pt x="62" y="39"/>
                  </a:lnTo>
                  <a:lnTo>
                    <a:pt x="30" y="0"/>
                  </a:lnTo>
                  <a:lnTo>
                    <a:pt x="21" y="9"/>
                  </a:lnTo>
                  <a:lnTo>
                    <a:pt x="10" y="17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30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92" name="Freeform 120"/>
            <p:cNvSpPr>
              <a:spLocks/>
            </p:cNvSpPr>
            <p:nvPr/>
          </p:nvSpPr>
          <p:spPr bwMode="auto">
            <a:xfrm>
              <a:off x="3780" y="3032"/>
              <a:ext cx="40" cy="33"/>
            </a:xfrm>
            <a:custGeom>
              <a:avLst/>
              <a:gdLst>
                <a:gd name="T0" fmla="*/ 31 w 40"/>
                <a:gd name="T1" fmla="*/ 9 h 33"/>
                <a:gd name="T2" fmla="*/ 31 w 40"/>
                <a:gd name="T3" fmla="*/ 2 h 33"/>
                <a:gd name="T4" fmla="*/ 22 w 40"/>
                <a:gd name="T5" fmla="*/ 10 h 33"/>
                <a:gd name="T6" fmla="*/ 13 w 40"/>
                <a:gd name="T7" fmla="*/ 17 h 33"/>
                <a:gd name="T8" fmla="*/ 3 w 40"/>
                <a:gd name="T9" fmla="*/ 24 h 33"/>
                <a:gd name="T10" fmla="*/ 0 w 40"/>
                <a:gd name="T11" fmla="*/ 26 h 33"/>
                <a:gd name="T12" fmla="*/ 7 w 40"/>
                <a:gd name="T13" fmla="*/ 33 h 33"/>
                <a:gd name="T14" fmla="*/ 10 w 40"/>
                <a:gd name="T15" fmla="*/ 31 h 33"/>
                <a:gd name="T16" fmla="*/ 17 w 40"/>
                <a:gd name="T17" fmla="*/ 24 h 33"/>
                <a:gd name="T18" fmla="*/ 29 w 40"/>
                <a:gd name="T19" fmla="*/ 17 h 33"/>
                <a:gd name="T20" fmla="*/ 38 w 40"/>
                <a:gd name="T21" fmla="*/ 9 h 33"/>
                <a:gd name="T22" fmla="*/ 38 w 40"/>
                <a:gd name="T23" fmla="*/ 2 h 33"/>
                <a:gd name="T24" fmla="*/ 38 w 40"/>
                <a:gd name="T25" fmla="*/ 9 h 33"/>
                <a:gd name="T26" fmla="*/ 40 w 40"/>
                <a:gd name="T27" fmla="*/ 5 h 33"/>
                <a:gd name="T28" fmla="*/ 38 w 40"/>
                <a:gd name="T29" fmla="*/ 2 h 33"/>
                <a:gd name="T30" fmla="*/ 35 w 40"/>
                <a:gd name="T31" fmla="*/ 0 h 33"/>
                <a:gd name="T32" fmla="*/ 31 w 40"/>
                <a:gd name="T33" fmla="*/ 2 h 33"/>
                <a:gd name="T34" fmla="*/ 31 w 40"/>
                <a:gd name="T35" fmla="*/ 9 h 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0"/>
                <a:gd name="T55" fmla="*/ 0 h 33"/>
                <a:gd name="T56" fmla="*/ 40 w 40"/>
                <a:gd name="T57" fmla="*/ 33 h 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0" h="33">
                  <a:moveTo>
                    <a:pt x="31" y="9"/>
                  </a:moveTo>
                  <a:lnTo>
                    <a:pt x="31" y="2"/>
                  </a:lnTo>
                  <a:lnTo>
                    <a:pt x="22" y="10"/>
                  </a:lnTo>
                  <a:lnTo>
                    <a:pt x="13" y="17"/>
                  </a:lnTo>
                  <a:lnTo>
                    <a:pt x="3" y="24"/>
                  </a:lnTo>
                  <a:lnTo>
                    <a:pt x="0" y="26"/>
                  </a:lnTo>
                  <a:lnTo>
                    <a:pt x="7" y="33"/>
                  </a:lnTo>
                  <a:lnTo>
                    <a:pt x="10" y="31"/>
                  </a:lnTo>
                  <a:lnTo>
                    <a:pt x="17" y="24"/>
                  </a:lnTo>
                  <a:lnTo>
                    <a:pt x="29" y="17"/>
                  </a:lnTo>
                  <a:lnTo>
                    <a:pt x="38" y="9"/>
                  </a:lnTo>
                  <a:lnTo>
                    <a:pt x="38" y="2"/>
                  </a:lnTo>
                  <a:lnTo>
                    <a:pt x="38" y="9"/>
                  </a:lnTo>
                  <a:lnTo>
                    <a:pt x="40" y="5"/>
                  </a:lnTo>
                  <a:lnTo>
                    <a:pt x="38" y="2"/>
                  </a:lnTo>
                  <a:lnTo>
                    <a:pt x="35" y="0"/>
                  </a:lnTo>
                  <a:lnTo>
                    <a:pt x="31" y="2"/>
                  </a:lnTo>
                  <a:lnTo>
                    <a:pt x="31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93" name="Freeform 121"/>
            <p:cNvSpPr>
              <a:spLocks/>
            </p:cNvSpPr>
            <p:nvPr/>
          </p:nvSpPr>
          <p:spPr bwMode="auto">
            <a:xfrm>
              <a:off x="3779" y="2994"/>
              <a:ext cx="39" cy="47"/>
            </a:xfrm>
            <a:custGeom>
              <a:avLst/>
              <a:gdLst>
                <a:gd name="T0" fmla="*/ 8 w 39"/>
                <a:gd name="T1" fmla="*/ 8 h 47"/>
                <a:gd name="T2" fmla="*/ 1 w 39"/>
                <a:gd name="T3" fmla="*/ 8 h 47"/>
                <a:gd name="T4" fmla="*/ 32 w 39"/>
                <a:gd name="T5" fmla="*/ 47 h 47"/>
                <a:gd name="T6" fmla="*/ 39 w 39"/>
                <a:gd name="T7" fmla="*/ 40 h 47"/>
                <a:gd name="T8" fmla="*/ 8 w 39"/>
                <a:gd name="T9" fmla="*/ 1 h 47"/>
                <a:gd name="T10" fmla="*/ 1 w 39"/>
                <a:gd name="T11" fmla="*/ 1 h 47"/>
                <a:gd name="T12" fmla="*/ 8 w 39"/>
                <a:gd name="T13" fmla="*/ 1 h 47"/>
                <a:gd name="T14" fmla="*/ 4 w 39"/>
                <a:gd name="T15" fmla="*/ 0 h 47"/>
                <a:gd name="T16" fmla="*/ 1 w 39"/>
                <a:gd name="T17" fmla="*/ 1 h 47"/>
                <a:gd name="T18" fmla="*/ 0 w 39"/>
                <a:gd name="T19" fmla="*/ 4 h 47"/>
                <a:gd name="T20" fmla="*/ 1 w 39"/>
                <a:gd name="T21" fmla="*/ 8 h 47"/>
                <a:gd name="T22" fmla="*/ 8 w 39"/>
                <a:gd name="T23" fmla="*/ 8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"/>
                <a:gd name="T37" fmla="*/ 0 h 47"/>
                <a:gd name="T38" fmla="*/ 39 w 39"/>
                <a:gd name="T39" fmla="*/ 47 h 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" h="47">
                  <a:moveTo>
                    <a:pt x="8" y="8"/>
                  </a:moveTo>
                  <a:lnTo>
                    <a:pt x="1" y="8"/>
                  </a:lnTo>
                  <a:lnTo>
                    <a:pt x="32" y="47"/>
                  </a:lnTo>
                  <a:lnTo>
                    <a:pt x="39" y="40"/>
                  </a:lnTo>
                  <a:lnTo>
                    <a:pt x="8" y="1"/>
                  </a:lnTo>
                  <a:lnTo>
                    <a:pt x="1" y="1"/>
                  </a:lnTo>
                  <a:lnTo>
                    <a:pt x="8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1" y="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94" name="Freeform 122"/>
            <p:cNvSpPr>
              <a:spLocks/>
            </p:cNvSpPr>
            <p:nvPr/>
          </p:nvSpPr>
          <p:spPr bwMode="auto">
            <a:xfrm>
              <a:off x="3748" y="2995"/>
              <a:ext cx="39" cy="34"/>
            </a:xfrm>
            <a:custGeom>
              <a:avLst/>
              <a:gdLst>
                <a:gd name="T0" fmla="*/ 8 w 39"/>
                <a:gd name="T1" fmla="*/ 26 h 34"/>
                <a:gd name="T2" fmla="*/ 8 w 39"/>
                <a:gd name="T3" fmla="*/ 33 h 34"/>
                <a:gd name="T4" fmla="*/ 12 w 39"/>
                <a:gd name="T5" fmla="*/ 30 h 34"/>
                <a:gd name="T6" fmla="*/ 19 w 39"/>
                <a:gd name="T7" fmla="*/ 23 h 34"/>
                <a:gd name="T8" fmla="*/ 29 w 39"/>
                <a:gd name="T9" fmla="*/ 15 h 34"/>
                <a:gd name="T10" fmla="*/ 39 w 39"/>
                <a:gd name="T11" fmla="*/ 7 h 34"/>
                <a:gd name="T12" fmla="*/ 32 w 39"/>
                <a:gd name="T13" fmla="*/ 0 h 34"/>
                <a:gd name="T14" fmla="*/ 22 w 39"/>
                <a:gd name="T15" fmla="*/ 8 h 34"/>
                <a:gd name="T16" fmla="*/ 12 w 39"/>
                <a:gd name="T17" fmla="*/ 16 h 34"/>
                <a:gd name="T18" fmla="*/ 5 w 39"/>
                <a:gd name="T19" fmla="*/ 23 h 34"/>
                <a:gd name="T20" fmla="*/ 1 w 39"/>
                <a:gd name="T21" fmla="*/ 26 h 34"/>
                <a:gd name="T22" fmla="*/ 1 w 39"/>
                <a:gd name="T23" fmla="*/ 33 h 34"/>
                <a:gd name="T24" fmla="*/ 1 w 39"/>
                <a:gd name="T25" fmla="*/ 26 h 34"/>
                <a:gd name="T26" fmla="*/ 0 w 39"/>
                <a:gd name="T27" fmla="*/ 29 h 34"/>
                <a:gd name="T28" fmla="*/ 1 w 39"/>
                <a:gd name="T29" fmla="*/ 33 h 34"/>
                <a:gd name="T30" fmla="*/ 5 w 39"/>
                <a:gd name="T31" fmla="*/ 34 h 34"/>
                <a:gd name="T32" fmla="*/ 8 w 39"/>
                <a:gd name="T33" fmla="*/ 33 h 34"/>
                <a:gd name="T34" fmla="*/ 8 w 39"/>
                <a:gd name="T35" fmla="*/ 26 h 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9"/>
                <a:gd name="T55" fmla="*/ 0 h 34"/>
                <a:gd name="T56" fmla="*/ 39 w 39"/>
                <a:gd name="T57" fmla="*/ 34 h 3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9" h="34">
                  <a:moveTo>
                    <a:pt x="8" y="26"/>
                  </a:moveTo>
                  <a:lnTo>
                    <a:pt x="8" y="33"/>
                  </a:lnTo>
                  <a:lnTo>
                    <a:pt x="12" y="30"/>
                  </a:lnTo>
                  <a:lnTo>
                    <a:pt x="19" y="23"/>
                  </a:lnTo>
                  <a:lnTo>
                    <a:pt x="29" y="15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2" y="8"/>
                  </a:lnTo>
                  <a:lnTo>
                    <a:pt x="12" y="16"/>
                  </a:lnTo>
                  <a:lnTo>
                    <a:pt x="5" y="23"/>
                  </a:lnTo>
                  <a:lnTo>
                    <a:pt x="1" y="26"/>
                  </a:lnTo>
                  <a:lnTo>
                    <a:pt x="1" y="33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5" y="34"/>
                  </a:lnTo>
                  <a:lnTo>
                    <a:pt x="8" y="33"/>
                  </a:lnTo>
                  <a:lnTo>
                    <a:pt x="8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95" name="Freeform 123"/>
            <p:cNvSpPr>
              <a:spLocks/>
            </p:cNvSpPr>
            <p:nvPr/>
          </p:nvSpPr>
          <p:spPr bwMode="auto">
            <a:xfrm>
              <a:off x="3749" y="3021"/>
              <a:ext cx="39" cy="45"/>
            </a:xfrm>
            <a:custGeom>
              <a:avLst/>
              <a:gdLst>
                <a:gd name="T0" fmla="*/ 31 w 39"/>
                <a:gd name="T1" fmla="*/ 37 h 45"/>
                <a:gd name="T2" fmla="*/ 38 w 39"/>
                <a:gd name="T3" fmla="*/ 37 h 45"/>
                <a:gd name="T4" fmla="*/ 7 w 39"/>
                <a:gd name="T5" fmla="*/ 0 h 45"/>
                <a:gd name="T6" fmla="*/ 0 w 39"/>
                <a:gd name="T7" fmla="*/ 7 h 45"/>
                <a:gd name="T8" fmla="*/ 31 w 39"/>
                <a:gd name="T9" fmla="*/ 44 h 45"/>
                <a:gd name="T10" fmla="*/ 38 w 39"/>
                <a:gd name="T11" fmla="*/ 44 h 45"/>
                <a:gd name="T12" fmla="*/ 31 w 39"/>
                <a:gd name="T13" fmla="*/ 44 h 45"/>
                <a:gd name="T14" fmla="*/ 34 w 39"/>
                <a:gd name="T15" fmla="*/ 45 h 45"/>
                <a:gd name="T16" fmla="*/ 38 w 39"/>
                <a:gd name="T17" fmla="*/ 44 h 45"/>
                <a:gd name="T18" fmla="*/ 39 w 39"/>
                <a:gd name="T19" fmla="*/ 41 h 45"/>
                <a:gd name="T20" fmla="*/ 38 w 39"/>
                <a:gd name="T21" fmla="*/ 37 h 45"/>
                <a:gd name="T22" fmla="*/ 31 w 39"/>
                <a:gd name="T23" fmla="*/ 37 h 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"/>
                <a:gd name="T37" fmla="*/ 0 h 45"/>
                <a:gd name="T38" fmla="*/ 39 w 39"/>
                <a:gd name="T39" fmla="*/ 45 h 4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" h="45">
                  <a:moveTo>
                    <a:pt x="31" y="37"/>
                  </a:moveTo>
                  <a:lnTo>
                    <a:pt x="38" y="37"/>
                  </a:lnTo>
                  <a:lnTo>
                    <a:pt x="7" y="0"/>
                  </a:lnTo>
                  <a:lnTo>
                    <a:pt x="0" y="7"/>
                  </a:lnTo>
                  <a:lnTo>
                    <a:pt x="31" y="44"/>
                  </a:lnTo>
                  <a:lnTo>
                    <a:pt x="38" y="44"/>
                  </a:lnTo>
                  <a:lnTo>
                    <a:pt x="31" y="44"/>
                  </a:lnTo>
                  <a:lnTo>
                    <a:pt x="34" y="45"/>
                  </a:lnTo>
                  <a:lnTo>
                    <a:pt x="38" y="44"/>
                  </a:lnTo>
                  <a:lnTo>
                    <a:pt x="39" y="41"/>
                  </a:lnTo>
                  <a:lnTo>
                    <a:pt x="38" y="37"/>
                  </a:lnTo>
                  <a:lnTo>
                    <a:pt x="31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96" name="Freeform 124"/>
            <p:cNvSpPr>
              <a:spLocks/>
            </p:cNvSpPr>
            <p:nvPr/>
          </p:nvSpPr>
          <p:spPr bwMode="auto">
            <a:xfrm>
              <a:off x="3954" y="2899"/>
              <a:ext cx="9" cy="8"/>
            </a:xfrm>
            <a:custGeom>
              <a:avLst/>
              <a:gdLst>
                <a:gd name="T0" fmla="*/ 9 w 9"/>
                <a:gd name="T1" fmla="*/ 1 h 8"/>
                <a:gd name="T2" fmla="*/ 5 w 9"/>
                <a:gd name="T3" fmla="*/ 0 h 8"/>
                <a:gd name="T4" fmla="*/ 2 w 9"/>
                <a:gd name="T5" fmla="*/ 1 h 8"/>
                <a:gd name="T6" fmla="*/ 0 w 9"/>
                <a:gd name="T7" fmla="*/ 4 h 8"/>
                <a:gd name="T8" fmla="*/ 2 w 9"/>
                <a:gd name="T9" fmla="*/ 8 h 8"/>
                <a:gd name="T10" fmla="*/ 9 w 9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8"/>
                <a:gd name="T20" fmla="*/ 9 w 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8">
                  <a:moveTo>
                    <a:pt x="9" y="1"/>
                  </a:move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2" y="8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97" name="Freeform 125"/>
            <p:cNvSpPr>
              <a:spLocks/>
            </p:cNvSpPr>
            <p:nvPr/>
          </p:nvSpPr>
          <p:spPr bwMode="auto">
            <a:xfrm>
              <a:off x="3861" y="2900"/>
              <a:ext cx="110" cy="124"/>
            </a:xfrm>
            <a:custGeom>
              <a:avLst/>
              <a:gdLst>
                <a:gd name="T0" fmla="*/ 7 w 110"/>
                <a:gd name="T1" fmla="*/ 124 h 124"/>
                <a:gd name="T2" fmla="*/ 48 w 110"/>
                <a:gd name="T3" fmla="*/ 91 h 124"/>
                <a:gd name="T4" fmla="*/ 76 w 110"/>
                <a:gd name="T5" fmla="*/ 66 h 124"/>
                <a:gd name="T6" fmla="*/ 95 w 110"/>
                <a:gd name="T7" fmla="*/ 47 h 124"/>
                <a:gd name="T8" fmla="*/ 106 w 110"/>
                <a:gd name="T9" fmla="*/ 32 h 124"/>
                <a:gd name="T10" fmla="*/ 110 w 110"/>
                <a:gd name="T11" fmla="*/ 21 h 124"/>
                <a:gd name="T12" fmla="*/ 110 w 110"/>
                <a:gd name="T13" fmla="*/ 12 h 124"/>
                <a:gd name="T14" fmla="*/ 105 w 110"/>
                <a:gd name="T15" fmla="*/ 6 h 124"/>
                <a:gd name="T16" fmla="*/ 102 w 110"/>
                <a:gd name="T17" fmla="*/ 0 h 124"/>
                <a:gd name="T18" fmla="*/ 95 w 110"/>
                <a:gd name="T19" fmla="*/ 7 h 124"/>
                <a:gd name="T20" fmla="*/ 98 w 110"/>
                <a:gd name="T21" fmla="*/ 10 h 124"/>
                <a:gd name="T22" fmla="*/ 100 w 110"/>
                <a:gd name="T23" fmla="*/ 14 h 124"/>
                <a:gd name="T24" fmla="*/ 100 w 110"/>
                <a:gd name="T25" fmla="*/ 19 h 124"/>
                <a:gd name="T26" fmla="*/ 97 w 110"/>
                <a:gd name="T27" fmla="*/ 27 h 124"/>
                <a:gd name="T28" fmla="*/ 88 w 110"/>
                <a:gd name="T29" fmla="*/ 40 h 124"/>
                <a:gd name="T30" fmla="*/ 69 w 110"/>
                <a:gd name="T31" fmla="*/ 58 h 124"/>
                <a:gd name="T32" fmla="*/ 41 w 110"/>
                <a:gd name="T33" fmla="*/ 84 h 124"/>
                <a:gd name="T34" fmla="*/ 0 w 110"/>
                <a:gd name="T35" fmla="*/ 117 h 124"/>
                <a:gd name="T36" fmla="*/ 7 w 110"/>
                <a:gd name="T37" fmla="*/ 124 h 1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0"/>
                <a:gd name="T58" fmla="*/ 0 h 124"/>
                <a:gd name="T59" fmla="*/ 110 w 110"/>
                <a:gd name="T60" fmla="*/ 124 h 12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0" h="124">
                  <a:moveTo>
                    <a:pt x="7" y="124"/>
                  </a:moveTo>
                  <a:lnTo>
                    <a:pt x="48" y="91"/>
                  </a:lnTo>
                  <a:lnTo>
                    <a:pt x="76" y="66"/>
                  </a:lnTo>
                  <a:lnTo>
                    <a:pt x="95" y="47"/>
                  </a:lnTo>
                  <a:lnTo>
                    <a:pt x="106" y="32"/>
                  </a:lnTo>
                  <a:lnTo>
                    <a:pt x="110" y="21"/>
                  </a:lnTo>
                  <a:lnTo>
                    <a:pt x="110" y="12"/>
                  </a:lnTo>
                  <a:lnTo>
                    <a:pt x="105" y="6"/>
                  </a:lnTo>
                  <a:lnTo>
                    <a:pt x="102" y="0"/>
                  </a:lnTo>
                  <a:lnTo>
                    <a:pt x="95" y="7"/>
                  </a:lnTo>
                  <a:lnTo>
                    <a:pt x="98" y="10"/>
                  </a:lnTo>
                  <a:lnTo>
                    <a:pt x="100" y="14"/>
                  </a:lnTo>
                  <a:lnTo>
                    <a:pt x="100" y="19"/>
                  </a:lnTo>
                  <a:lnTo>
                    <a:pt x="97" y="27"/>
                  </a:lnTo>
                  <a:lnTo>
                    <a:pt x="88" y="40"/>
                  </a:lnTo>
                  <a:lnTo>
                    <a:pt x="69" y="58"/>
                  </a:lnTo>
                  <a:lnTo>
                    <a:pt x="41" y="84"/>
                  </a:lnTo>
                  <a:lnTo>
                    <a:pt x="0" y="117"/>
                  </a:lnTo>
                  <a:lnTo>
                    <a:pt x="7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8798" name="Freeform 126"/>
            <p:cNvSpPr>
              <a:spLocks/>
            </p:cNvSpPr>
            <p:nvPr/>
          </p:nvSpPr>
          <p:spPr bwMode="auto">
            <a:xfrm>
              <a:off x="3859" y="3017"/>
              <a:ext cx="9" cy="8"/>
            </a:xfrm>
            <a:custGeom>
              <a:avLst/>
              <a:gdLst>
                <a:gd name="T0" fmla="*/ 2 w 9"/>
                <a:gd name="T1" fmla="*/ 0 h 8"/>
                <a:gd name="T2" fmla="*/ 0 w 9"/>
                <a:gd name="T3" fmla="*/ 4 h 8"/>
                <a:gd name="T4" fmla="*/ 2 w 9"/>
                <a:gd name="T5" fmla="*/ 7 h 8"/>
                <a:gd name="T6" fmla="*/ 5 w 9"/>
                <a:gd name="T7" fmla="*/ 8 h 8"/>
                <a:gd name="T8" fmla="*/ 9 w 9"/>
                <a:gd name="T9" fmla="*/ 7 h 8"/>
                <a:gd name="T10" fmla="*/ 2 w 9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8"/>
                <a:gd name="T20" fmla="*/ 9 w 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8">
                  <a:moveTo>
                    <a:pt x="2" y="0"/>
                  </a:moveTo>
                  <a:lnTo>
                    <a:pt x="0" y="4"/>
                  </a:lnTo>
                  <a:lnTo>
                    <a:pt x="2" y="7"/>
                  </a:lnTo>
                  <a:lnTo>
                    <a:pt x="5" y="8"/>
                  </a:lnTo>
                  <a:lnTo>
                    <a:pt x="9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53" name="TextBox 252"/>
          <p:cNvSpPr txBox="1"/>
          <p:nvPr/>
        </p:nvSpPr>
        <p:spPr>
          <a:xfrm>
            <a:off x="285720" y="1571612"/>
            <a:ext cx="8390736" cy="306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400" b="1" dirty="0">
                <a:latin typeface="Times New Roman"/>
                <a:ea typeface="Times New Roman"/>
                <a:cs typeface="Times New Roman"/>
              </a:rPr>
              <a:t>І деңгей тапсырмасы: </a:t>
            </a:r>
            <a:r>
              <a:rPr lang="kk-KZ" sz="2400" dirty="0">
                <a:latin typeface="Times New Roman"/>
                <a:ea typeface="Times New Roman"/>
                <a:cs typeface="Times New Roman"/>
              </a:rPr>
              <a:t>1 </a:t>
            </a:r>
            <a:r>
              <a:rPr lang="kk-KZ" sz="2400" dirty="0" smtClean="0">
                <a:latin typeface="Times New Roman"/>
                <a:ea typeface="Times New Roman"/>
                <a:cs typeface="Times New Roman"/>
              </a:rPr>
              <a:t>–тапсырма</a:t>
            </a:r>
            <a:r>
              <a:rPr lang="kk-KZ" sz="2400" dirty="0">
                <a:latin typeface="Times New Roman"/>
                <a:ea typeface="Times New Roman"/>
                <a:cs typeface="Times New Roman"/>
              </a:rPr>
              <a:t>,</a:t>
            </a:r>
            <a:r>
              <a:rPr lang="kk-KZ" sz="2400" dirty="0" smtClean="0">
                <a:latin typeface="Times New Roman"/>
                <a:ea typeface="Times New Roman"/>
                <a:cs typeface="Times New Roman"/>
              </a:rPr>
              <a:t> 66-бет. Диалогті оқып, өзара сұхбаттасыңдар.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400" b="1" dirty="0">
                <a:latin typeface="Times New Roman"/>
                <a:ea typeface="Times New Roman"/>
                <a:cs typeface="Times New Roman"/>
              </a:rPr>
              <a:t>ІІ деңгей тапсырмасы: </a:t>
            </a:r>
            <a:r>
              <a:rPr lang="kk-KZ" sz="2400" dirty="0">
                <a:latin typeface="Times New Roman"/>
                <a:ea typeface="Times New Roman"/>
                <a:cs typeface="Times New Roman"/>
              </a:rPr>
              <a:t>2 </a:t>
            </a:r>
            <a:r>
              <a:rPr lang="kk-KZ" sz="2400" dirty="0" smtClean="0">
                <a:latin typeface="Times New Roman"/>
                <a:ea typeface="Times New Roman"/>
                <a:cs typeface="Times New Roman"/>
              </a:rPr>
              <a:t>–тапсырма</a:t>
            </a:r>
            <a:r>
              <a:rPr lang="kk-KZ" sz="2400" dirty="0">
                <a:latin typeface="Times New Roman"/>
                <a:ea typeface="Times New Roman"/>
                <a:cs typeface="Times New Roman"/>
              </a:rPr>
              <a:t>,</a:t>
            </a:r>
            <a:r>
              <a:rPr lang="kk-KZ" sz="2400" dirty="0" smtClean="0">
                <a:latin typeface="Times New Roman"/>
                <a:ea typeface="Times New Roman"/>
                <a:cs typeface="Times New Roman"/>
              </a:rPr>
              <a:t> 66-бет. Сызба арқылы сөйдемдер құраңдар.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400" b="1" dirty="0">
                <a:latin typeface="Times New Roman"/>
                <a:ea typeface="Times New Roman"/>
                <a:cs typeface="Times New Roman"/>
              </a:rPr>
              <a:t>ІІІ деңгей тапсырмасы: </a:t>
            </a:r>
            <a:r>
              <a:rPr lang="kk-KZ" sz="2400" dirty="0">
                <a:latin typeface="Times New Roman"/>
                <a:ea typeface="Times New Roman"/>
                <a:cs typeface="Times New Roman"/>
              </a:rPr>
              <a:t>Тақырып бойынша шағын эссе жазу.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400" i="1" dirty="0">
                <a:latin typeface="Times New Roman"/>
                <a:ea typeface="Times New Roman"/>
                <a:cs typeface="Times New Roman"/>
              </a:rPr>
              <a:t>Үш деңгейлі </a:t>
            </a:r>
            <a:r>
              <a:rPr lang="kk-KZ" sz="2400" i="1" dirty="0" smtClean="0">
                <a:latin typeface="Times New Roman"/>
                <a:ea typeface="Times New Roman"/>
                <a:cs typeface="Times New Roman"/>
              </a:rPr>
              <a:t>тапсырмалардың ішінен </a:t>
            </a:r>
            <a:r>
              <a:rPr lang="kk-KZ" sz="2400" i="1" dirty="0">
                <a:latin typeface="Times New Roman"/>
                <a:ea typeface="Times New Roman"/>
                <a:cs typeface="Times New Roman"/>
              </a:rPr>
              <a:t>бір деңгейді таңдап, орындауға болады</a:t>
            </a:r>
            <a:endParaRPr lang="ru-RU" sz="2000" i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48" name="Рисунок 19" descr="кун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609" y="186854"/>
            <a:ext cx="2083807" cy="155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9" name="Group 1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-17"/>
            <a:chExt cx="5783" cy="4342"/>
          </a:xfrm>
        </p:grpSpPr>
        <p:grpSp>
          <p:nvGrpSpPr>
            <p:cNvPr id="250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252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4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5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1" name="Picture 18" descr="пгшлпгш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7531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612" y="404664"/>
            <a:ext cx="4740400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Бағалау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-17"/>
            <a:chExt cx="5783" cy="4342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29703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4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5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9702" name="Picture 18" descr="пгшлпгш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0" name="Picture 52" descr="E:\ИринаМих\АНИМАЦИЯ\arg-5-50-tran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1773238"/>
            <a:ext cx="5097463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9" descr="кун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668" y="0"/>
            <a:ext cx="1962833" cy="185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515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620688"/>
            <a:ext cx="7543800" cy="1080120"/>
          </a:xfrm>
        </p:spPr>
        <p:txBody>
          <a:bodyPr/>
          <a:lstStyle/>
          <a:p>
            <a:r>
              <a:rPr lang="kk-KZ" dirty="0" smtClean="0"/>
              <a:t>                          </a:t>
            </a:r>
            <a:r>
              <a:rPr lang="kk-KZ" dirty="0" smtClean="0">
                <a:solidFill>
                  <a:schemeClr val="tx2"/>
                </a:solidFill>
              </a:rPr>
              <a:t>Шаттық шеңбер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0" y="1700808"/>
            <a:ext cx="6096000" cy="3456384"/>
          </a:xfrm>
        </p:spPr>
        <p:txBody>
          <a:bodyPr/>
          <a:lstStyle/>
          <a:p>
            <a:r>
              <a:rPr lang="kk-KZ" dirty="0" smtClean="0"/>
              <a:t>              </a:t>
            </a:r>
          </a:p>
          <a:p>
            <a:r>
              <a:rPr lang="kk-KZ" dirty="0"/>
              <a:t> </a:t>
            </a:r>
            <a:r>
              <a:rPr lang="kk-KZ" dirty="0" smtClean="0"/>
              <a:t>                  </a:t>
            </a:r>
            <a:r>
              <a:rPr lang="kk-KZ" sz="2400" dirty="0" smtClean="0">
                <a:solidFill>
                  <a:schemeClr val="accent3"/>
                </a:solidFill>
              </a:rPr>
              <a:t>Балалар, бүгінгі іс-әрекетіміз </a:t>
            </a:r>
            <a:r>
              <a:rPr lang="kk-KZ" sz="2400" dirty="0" smtClean="0">
                <a:solidFill>
                  <a:schemeClr val="accent3"/>
                </a:solidFill>
                <a:latin typeface="Times New Roman"/>
                <a:ea typeface="Calibri"/>
              </a:rPr>
              <a:t>біздің </a:t>
            </a:r>
            <a:r>
              <a:rPr lang="kk-KZ" sz="2400" dirty="0">
                <a:solidFill>
                  <a:schemeClr val="accent3"/>
                </a:solidFill>
                <a:latin typeface="Times New Roman"/>
                <a:ea typeface="Calibri"/>
              </a:rPr>
              <a:t>көңіл </a:t>
            </a:r>
            <a:r>
              <a:rPr lang="kk-KZ" sz="2400" dirty="0" smtClean="0">
                <a:solidFill>
                  <a:schemeClr val="accent3"/>
                </a:solidFill>
                <a:latin typeface="Times New Roman"/>
                <a:ea typeface="Calibri"/>
              </a:rPr>
              <a:t>күйімізге байланысты.Олай </a:t>
            </a:r>
            <a:r>
              <a:rPr lang="kk-KZ" sz="2400" dirty="0">
                <a:solidFill>
                  <a:schemeClr val="accent3"/>
                </a:solidFill>
                <a:latin typeface="Times New Roman"/>
                <a:ea typeface="Calibri"/>
              </a:rPr>
              <a:t>болса бүгінгі сәтті күніміз үшін бір-бірімізге жылы лебізімізді арнайық</a:t>
            </a:r>
            <a:endParaRPr lang="ru-RU" sz="2400" dirty="0">
              <a:solidFill>
                <a:schemeClr val="accent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55776" y="2708919"/>
            <a:ext cx="6146378" cy="37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19" descr="кун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8640"/>
            <a:ext cx="2396838" cy="211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-17"/>
            <a:chExt cx="5783" cy="4342"/>
          </a:xfrm>
        </p:grpSpPr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18" descr="пгшлпгш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6933780"/>
      </p:ext>
    </p:extLst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                     Рефлексия: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sz="3600" dirty="0" smtClean="0">
                <a:solidFill>
                  <a:schemeClr val="accent2"/>
                </a:solidFill>
              </a:rPr>
              <a:t>        Сабақ туралы ой бөлісу.</a:t>
            </a: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kk-KZ" dirty="0" smtClean="0">
                <a:solidFill>
                  <a:schemeClr val="accent2"/>
                </a:solidFill>
              </a:rPr>
              <a:t>                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kk-KZ" sz="2800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kk-KZ" sz="2800" dirty="0" smtClean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             «</a:t>
            </a:r>
            <a:r>
              <a:rPr lang="kk-KZ" sz="2800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Ізгі тілек ағашы»</a:t>
            </a:r>
            <a:br>
              <a:rPr lang="kk-KZ" sz="2800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</a:br>
            <a:r>
              <a:rPr lang="kk-KZ" sz="2800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(Бүгінгі сабақтан алған </a:t>
            </a:r>
            <a:r>
              <a:rPr lang="kk-KZ" sz="2800" dirty="0" smtClean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әсерлеріңді, тілек лебіздеріңді </a:t>
            </a:r>
            <a:r>
              <a:rPr lang="kk-KZ" sz="2800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жапырақшаларға </a:t>
            </a:r>
            <a:r>
              <a:rPr lang="kk-KZ" sz="2800" dirty="0" smtClean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жазып, </a:t>
            </a:r>
            <a:r>
              <a:rPr lang="kk-KZ" sz="2800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«Ізгі </a:t>
            </a:r>
            <a:r>
              <a:rPr lang="kk-KZ" sz="2800" dirty="0" smtClean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тілектер» </a:t>
            </a:r>
            <a:r>
              <a:rPr lang="kk-KZ" sz="2800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ағашына </a:t>
            </a:r>
            <a:r>
              <a:rPr lang="kk-KZ" sz="2800" dirty="0" smtClean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>жапсыңдар)</a:t>
            </a:r>
            <a:r>
              <a:rPr lang="kk-KZ" sz="2800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kk-KZ" sz="2800" dirty="0"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</a:br>
            <a:endParaRPr lang="ru-RU" sz="2000" dirty="0">
              <a:solidFill>
                <a:schemeClr val="accent3"/>
              </a:solidFill>
              <a:latin typeface="Calibri"/>
              <a:ea typeface="Calibri"/>
              <a:cs typeface="Times New Roman"/>
            </a:endParaRPr>
          </a:p>
          <a:p>
            <a:pPr marL="18288" indent="0">
              <a:buNone/>
            </a:pPr>
            <a:endParaRPr lang="ru-RU" dirty="0"/>
          </a:p>
        </p:txBody>
      </p:sp>
      <p:pic>
        <p:nvPicPr>
          <p:cNvPr id="4" name="Picture 4" descr="C:\Мои документы\986f3c2fb954052affbe8cd4f0098e3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572008"/>
            <a:ext cx="1281549" cy="176213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27584" y="332656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                     Рефлексия: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Рисунок 19" descr="кун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68" y="394559"/>
            <a:ext cx="1962833" cy="185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-17"/>
            <a:chExt cx="5783" cy="4342"/>
          </a:xfrm>
        </p:grpSpPr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18" descr="пгшлпгш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8" descr="623611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2350"/>
            <a:ext cx="23050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5968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ко 5"/>
          <p:cNvSpPr/>
          <p:nvPr/>
        </p:nvSpPr>
        <p:spPr>
          <a:xfrm>
            <a:off x="365814" y="306578"/>
            <a:ext cx="3672408" cy="2163703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 rot="21351983" flipH="1">
            <a:off x="5155041" y="408651"/>
            <a:ext cx="3916295" cy="215740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5500694" y="2000240"/>
            <a:ext cx="500066" cy="216024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3643306" y="1714488"/>
            <a:ext cx="432048" cy="216024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3" descr="C:\Мои документы\133e7f916ec1baa3cae332a7c3a16d2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743" y="1885820"/>
            <a:ext cx="792088" cy="756884"/>
          </a:xfrm>
          <a:prstGeom prst="rect">
            <a:avLst/>
          </a:prstGeom>
          <a:noFill/>
        </p:spPr>
      </p:pic>
      <p:pic>
        <p:nvPicPr>
          <p:cNvPr id="11" name="Picture 5" descr="C:\Мои документы\c28e5072a5736e194e1baf39d04ad41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2527" y="1949739"/>
            <a:ext cx="666312" cy="5330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2" name="Прямоугольник 11"/>
          <p:cNvSpPr/>
          <p:nvPr/>
        </p:nvSpPr>
        <p:spPr>
          <a:xfrm>
            <a:off x="323528" y="623405"/>
            <a:ext cx="36359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4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Келесі</a:t>
            </a:r>
          </a:p>
          <a:p>
            <a:pPr algn="ctr"/>
            <a:r>
              <a:rPr lang="kk-KZ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</a:t>
            </a:r>
            <a:r>
              <a:rPr lang="kk-KZ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ездескенше!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00694" y="857232"/>
            <a:ext cx="3185232" cy="5232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НАЗАРЛАРЫҢЫЗҒА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1285860"/>
            <a:ext cx="190110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urveDown">
              <a:avLst>
                <a:gd name="adj" fmla="val 42502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РАХМЕТ!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8926" y="2340470"/>
            <a:ext cx="2928958" cy="25729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16" name="Рисунок 19" descr="кун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9229" y="697939"/>
            <a:ext cx="1962833" cy="185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-17"/>
            <a:chExt cx="5783" cy="4342"/>
          </a:xfrm>
        </p:grpSpPr>
        <p:grpSp>
          <p:nvGrpSpPr>
            <p:cNvPr id="18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20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18" descr="пгшлпгш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5" descr="holiday2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560">
            <a:off x="6130209" y="3113844"/>
            <a:ext cx="25019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поздравь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4293096"/>
            <a:ext cx="17748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22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231" y="4853686"/>
            <a:ext cx="25431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9752" y="895953"/>
            <a:ext cx="5400600" cy="1308911"/>
          </a:xfrm>
        </p:spPr>
        <p:txBody>
          <a:bodyPr/>
          <a:lstStyle/>
          <a:p>
            <a:r>
              <a:rPr lang="ru-RU" sz="66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 </a:t>
            </a:r>
            <a:r>
              <a:rPr lang="ru-RU" sz="4000" b="1" kern="1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Топқа</a:t>
            </a:r>
            <a:r>
              <a:rPr lang="ru-RU" sz="40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 </a:t>
            </a:r>
            <a:r>
              <a:rPr lang="ru-RU" sz="4000" b="1" kern="1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бөлу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2204864"/>
            <a:ext cx="7113984" cy="3240360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kk-KZ" sz="4000" i="1" dirty="0">
                <a:solidFill>
                  <a:srgbClr val="000000"/>
                </a:solidFill>
                <a:latin typeface="Times New Roman"/>
              </a:rPr>
              <a:t>І топ атауы «Сарылжан».</a:t>
            </a:r>
            <a:endParaRPr lang="ru-RU" sz="4000" dirty="0">
              <a:latin typeface="Times New Roman"/>
              <a:ea typeface="Times New Roman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kk-KZ" sz="4000" i="1" dirty="0">
                <a:solidFill>
                  <a:srgbClr val="000000"/>
                </a:solidFill>
                <a:latin typeface="Times New Roman"/>
              </a:rPr>
              <a:t>ІІ топ атауы «Қызылжан».</a:t>
            </a:r>
            <a:endParaRPr lang="ru-RU" sz="4000" dirty="0">
              <a:latin typeface="Times New Roman"/>
              <a:ea typeface="Times New Roman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kk-KZ" sz="4000" i="1" dirty="0">
                <a:solidFill>
                  <a:srgbClr val="000000"/>
                </a:solidFill>
                <a:latin typeface="Times New Roman"/>
              </a:rPr>
              <a:t>ІІІ топ атауы «Жасылжан».</a:t>
            </a:r>
            <a:endParaRPr lang="ru-RU" sz="40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6" name="Picture 4" descr="milinda_viniet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1868">
            <a:off x="7440864" y="5202956"/>
            <a:ext cx="1829245" cy="116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milinda_viniet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7369">
            <a:off x="7341519" y="358204"/>
            <a:ext cx="1827679" cy="107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milinda_viniet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5125">
            <a:off x="-49940" y="5099965"/>
            <a:ext cx="2016669" cy="11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6927">
            <a:off x="3578302" y="-323183"/>
            <a:ext cx="2091362" cy="21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19" descr="кун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442" y="194212"/>
            <a:ext cx="1956302" cy="211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3082">
            <a:off x="3581227" y="4703787"/>
            <a:ext cx="2085838" cy="216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81227" y="32473"/>
            <a:ext cx="9144000" cy="6877060"/>
            <a:chOff x="0" y="-17"/>
            <a:chExt cx="5783" cy="4337"/>
          </a:xfrm>
        </p:grpSpPr>
        <p:grpSp>
          <p:nvGrpSpPr>
            <p:cNvPr id="12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4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18" descr="пгшлпгш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6011580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71472" y="285728"/>
            <a:ext cx="87137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4000" b="1" i="1" dirty="0" smtClean="0">
                <a:solidFill>
                  <a:srgbClr val="FF0000"/>
                </a:solidFill>
              </a:rPr>
              <a:t>         Үй тапсырмасын тексеру</a:t>
            </a:r>
            <a:r>
              <a:rPr lang="kk-KZ" sz="3200" b="1" i="1" dirty="0" smtClean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9221" name="Picture 9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5300" y="0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3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2784951" y="4701434"/>
            <a:ext cx="1028700" cy="10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4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143248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5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5300" y="2708275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6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5643578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72140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18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5300" y="5829300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571472" y="1000108"/>
            <a:ext cx="8058178" cy="421653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kk-KZ" sz="28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                    1. </a:t>
            </a:r>
            <a:r>
              <a:rPr lang="kk-KZ" sz="2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Сөздік диктант</a:t>
            </a:r>
          </a:p>
          <a:p>
            <a:pPr marL="514350" indent="-514350">
              <a:buAutoNum type="arabicPeriod"/>
            </a:pPr>
            <a:endParaRPr lang="kk-KZ" sz="2800" b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kk-KZ" sz="2800" b="1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800" b="1" dirty="0" smtClean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800" b="1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800" b="1" dirty="0" smtClean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dirty="0" smtClean="0">
              <a:solidFill>
                <a:prstClr val="white"/>
              </a:solidFill>
            </a:endParaRPr>
          </a:p>
          <a:p>
            <a:endParaRPr lang="kk-KZ" dirty="0" smtClean="0">
              <a:solidFill>
                <a:prstClr val="white"/>
              </a:solidFill>
            </a:endParaRPr>
          </a:p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8" name="Содержимое 3" descr="knigi-169.gif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025942" y="4785759"/>
            <a:ext cx="1657342" cy="2000240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2" y="5229200"/>
            <a:ext cx="1884089" cy="137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06895"/>
            <a:ext cx="1635563" cy="167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3681759"/>
            <a:ext cx="1381701" cy="10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33901"/>
            <a:ext cx="1771650" cy="128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993" y="3147617"/>
            <a:ext cx="134753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17270"/>
            <a:ext cx="1872208" cy="200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05" y="3736975"/>
            <a:ext cx="1851551" cy="106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9" descr="кун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472" y="1023577"/>
            <a:ext cx="1927518" cy="170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06740" y="1412776"/>
            <a:ext cx="590856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kk-KZ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Narrow" pitchFamily="34" charset="0"/>
                <a:ea typeface="Times New Roman"/>
                <a:cs typeface="AngsanaUPC" pitchFamily="18" charset="-34"/>
              </a:rPr>
              <a:t> </a:t>
            </a:r>
            <a:r>
              <a:rPr lang="kk-KZ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Narrow" pitchFamily="34" charset="0"/>
                <a:ea typeface="Times New Roman"/>
                <a:cs typeface="AngsanaUPC" pitchFamily="18" charset="-34"/>
              </a:rPr>
              <a:t>      Мүғалім </a:t>
            </a:r>
            <a:r>
              <a:rPr lang="kk-KZ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Narrow" pitchFamily="34" charset="0"/>
                <a:ea typeface="Times New Roman"/>
                <a:cs typeface="AngsanaUPC" pitchFamily="18" charset="-34"/>
              </a:rPr>
              <a:t>жаңа сөздерді оқиды, оқушылар </a:t>
            </a:r>
            <a:r>
              <a:rPr lang="kk-KZ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Narrow" pitchFamily="34" charset="0"/>
                <a:ea typeface="Times New Roman"/>
                <a:cs typeface="AngsanaUPC" pitchFamily="18" charset="-34"/>
              </a:rPr>
              <a:t>     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kk-KZ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Narrow" pitchFamily="34" charset="0"/>
                <a:ea typeface="Times New Roman"/>
                <a:cs typeface="AngsanaUPC" pitchFamily="18" charset="-34"/>
              </a:rPr>
              <a:t>        жазады</a:t>
            </a:r>
            <a:r>
              <a:rPr lang="kk-KZ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Narrow" pitchFamily="34" charset="0"/>
                <a:ea typeface="Times New Roman"/>
                <a:cs typeface="AngsanaUPC" pitchFamily="18" charset="-34"/>
              </a:rPr>
              <a:t>, </a:t>
            </a:r>
            <a:r>
              <a:rPr lang="kk-KZ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Narrow" pitchFamily="34" charset="0"/>
                <a:ea typeface="Times New Roman"/>
                <a:cs typeface="AngsanaUPC" pitchFamily="18" charset="-34"/>
              </a:rPr>
              <a:t>аударады.</a:t>
            </a:r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Narrow" pitchFamily="34" charset="0"/>
                <a:ea typeface="Times New Roman"/>
                <a:cs typeface="AngsanaUPC" pitchFamily="18" charset="-34"/>
              </a:rPr>
              <a:t>  </a:t>
            </a:r>
            <a:r>
              <a:rPr lang="kk-KZ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AngsanaUPC" pitchFamily="18" charset="-34"/>
              </a:rPr>
              <a:t>Оқушылар </a:t>
            </a:r>
            <a:r>
              <a:rPr lang="kk-KZ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AngsanaUPC" pitchFamily="18" charset="-34"/>
              </a:rPr>
              <a:t>дәптерімен </a:t>
            </a:r>
            <a:r>
              <a:rPr lang="kk-KZ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AngsanaUPC" pitchFamily="18" charset="-34"/>
              </a:rPr>
              <a:t>    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kk-KZ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AngsanaUPC" pitchFamily="18" charset="-34"/>
              </a:rPr>
              <a:t>        алмасып</a:t>
            </a:r>
            <a:r>
              <a:rPr lang="kk-KZ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AngsanaUPC" pitchFamily="18" charset="-34"/>
              </a:rPr>
              <a:t>, тексереді, баға қояды</a:t>
            </a:r>
            <a:r>
              <a:rPr lang="kk-KZ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. </a:t>
            </a:r>
            <a:endParaRPr lang="ru-R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586462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kk-KZ" sz="2800" dirty="0" smtClean="0">
                <a:latin typeface="Times New Roman"/>
                <a:ea typeface="Times New Roman"/>
                <a:cs typeface="Times New Roman"/>
              </a:rPr>
              <a:t>   </a:t>
            </a:r>
            <a:r>
              <a:rPr lang="kk-KZ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/>
                <a:ea typeface="Times New Roman"/>
                <a:cs typeface="Times New Roman"/>
              </a:rPr>
              <a:t>2.  Сұрақтарға </a:t>
            </a:r>
            <a:r>
              <a:rPr lang="kk-KZ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/>
                <a:ea typeface="Times New Roman"/>
                <a:cs typeface="Times New Roman"/>
              </a:rPr>
              <a:t>жауап беру.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kk-KZ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/>
                <a:ea typeface="Times New Roman"/>
                <a:cs typeface="Times New Roman"/>
              </a:rPr>
              <a:t>а) Сенің досың кім?</a:t>
            </a: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kk-KZ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/>
                <a:ea typeface="Times New Roman"/>
                <a:cs typeface="Times New Roman"/>
              </a:rPr>
              <a:t>ә) Сенің досың қандай?</a:t>
            </a: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kk-KZ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/>
                <a:ea typeface="Times New Roman"/>
                <a:cs typeface="Times New Roman"/>
              </a:rPr>
              <a:t>б) Дос туралы қандай мақал-мәтелдер білесің?</a:t>
            </a: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22" name="Group 1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-17"/>
            <a:chExt cx="5783" cy="4342"/>
          </a:xfrm>
        </p:grpSpPr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25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" name="Picture 18" descr="пгшлпгш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925860"/>
      </p:ext>
    </p:extLst>
  </p:cSld>
  <p:clrMapOvr>
    <a:masterClrMapping/>
  </p:clrMapOvr>
  <p:transition advClick="0" advTm="24953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build="p"/>
      <p:bldP spid="17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34 (1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2858" cy="685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85852" y="114298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k-KZ" sz="2400" b="1" dirty="0" smtClean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5852" y="2285992"/>
            <a:ext cx="4416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2400" b="1" i="1" dirty="0" smtClean="0">
              <a:solidFill>
                <a:schemeClr val="accent6"/>
              </a:solidFill>
            </a:endParaRP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endParaRPr lang="ru-RU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214414" y="1142984"/>
            <a:ext cx="4061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2400" b="1" dirty="0" smtClean="0">
              <a:solidFill>
                <a:srgbClr val="00B0F0"/>
              </a:solidFill>
            </a:endParaRPr>
          </a:p>
          <a:p>
            <a:endParaRPr lang="kk-KZ" sz="2400" b="1" i="1" dirty="0" smtClean="0">
              <a:solidFill>
                <a:srgbClr val="00B0F0"/>
              </a:solidFill>
            </a:endParaRPr>
          </a:p>
          <a:p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399783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86050" y="928670"/>
            <a:ext cx="3553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ОЙ ҚОЗҒАУ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40617" y="2701972"/>
            <a:ext cx="60658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dirty="0" smtClean="0">
                <a:solidFill>
                  <a:srgbClr val="FFC000"/>
                </a:solidFill>
              </a:rPr>
              <a:t>«Мереке» дегенде, «той» дегенде не елестетесіңдер?</a:t>
            </a:r>
          </a:p>
          <a:p>
            <a:r>
              <a:rPr lang="kk-KZ" sz="2400" dirty="0" smtClean="0">
                <a:solidFill>
                  <a:srgbClr val="FF0000"/>
                </a:solidFill>
              </a:rPr>
              <a:t>Тапсырма: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kk-KZ" sz="2400" dirty="0" smtClean="0">
                <a:solidFill>
                  <a:schemeClr val="tx2">
                    <a:lumMod val="75000"/>
                  </a:schemeClr>
                </a:solidFill>
              </a:rPr>
              <a:t>жеке тізім жасаңдар,жұптап ой бөлісіңдер, топпен бірлесе отырып,  ортақ ойларды жинақтап топтастырыңдар (кластер жасаңдар).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Рисунок 8" descr="animaciya-2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79540">
            <a:off x="6298680" y="1773501"/>
            <a:ext cx="2317990" cy="114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8" descr="animaciya-2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4429132"/>
            <a:ext cx="2143108" cy="122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9" descr="animaciya-2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357694"/>
            <a:ext cx="2279638" cy="130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9" descr="кун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204" y="923232"/>
            <a:ext cx="2959706" cy="185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-17"/>
            <a:chExt cx="5783" cy="4342"/>
          </a:xfrm>
        </p:grpSpPr>
        <p:grpSp>
          <p:nvGrpSpPr>
            <p:cNvPr id="18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20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18" descr="пгшлпгш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18266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143240" y="714356"/>
            <a:ext cx="271916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angle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kk-KZ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ОЙ </a:t>
            </a:r>
            <a:r>
              <a:rPr lang="kk-KZ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ҚОЗҒАУ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285207" y="2492375"/>
            <a:ext cx="3942556" cy="1800225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sz="2400" b="1" dirty="0" smtClean="0">
                <a:solidFill>
                  <a:schemeClr val="accent3"/>
                </a:solidFill>
              </a:rPr>
              <a:t>Мереке, той </a:t>
            </a:r>
            <a:endParaRPr lang="ru-RU" sz="24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трелка вверх 11"/>
          <p:cNvSpPr/>
          <p:nvPr/>
        </p:nvSpPr>
        <p:spPr>
          <a:xfrm rot="4035556">
            <a:off x="6172994" y="2099469"/>
            <a:ext cx="287338" cy="100965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3" name="Стрелка вверх 12"/>
          <p:cNvSpPr/>
          <p:nvPr/>
        </p:nvSpPr>
        <p:spPr>
          <a:xfrm rot="13962266">
            <a:off x="2540000" y="3921126"/>
            <a:ext cx="287337" cy="100806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4" name="Стрелка вверх 13"/>
          <p:cNvSpPr/>
          <p:nvPr/>
        </p:nvSpPr>
        <p:spPr>
          <a:xfrm rot="7006373">
            <a:off x="6096000" y="3784601"/>
            <a:ext cx="287337" cy="100806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Стрелка вверх 14"/>
          <p:cNvSpPr/>
          <p:nvPr/>
        </p:nvSpPr>
        <p:spPr>
          <a:xfrm rot="17524088">
            <a:off x="2018917" y="2087812"/>
            <a:ext cx="287338" cy="1008063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6" name="Picture 20" descr="вопрос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20294">
            <a:off x="6940550" y="1765300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 descr="вопрос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20294">
            <a:off x="6802438" y="4146550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0" descr="вопрос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20294">
            <a:off x="641338" y="1709519"/>
            <a:ext cx="10080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вопрос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20294">
            <a:off x="1128996" y="4495389"/>
            <a:ext cx="10080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C:\Мои документы\d8eb5f1670eb08a46c247eb5d575be2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00042"/>
            <a:ext cx="792088" cy="1002486"/>
          </a:xfrm>
          <a:prstGeom prst="rect">
            <a:avLst/>
          </a:prstGeom>
          <a:noFill/>
        </p:spPr>
      </p:pic>
      <p:pic>
        <p:nvPicPr>
          <p:cNvPr id="21" name="Picture 11" descr="C:\Мои документы\d8eb5f1670eb08a46c247eb5d575be2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428604"/>
            <a:ext cx="792088" cy="1002486"/>
          </a:xfrm>
          <a:prstGeom prst="rect">
            <a:avLst/>
          </a:prstGeom>
          <a:noFill/>
        </p:spPr>
      </p:pic>
      <p:pic>
        <p:nvPicPr>
          <p:cNvPr id="22" name="Picture 11" descr="C:\Мои документы\d8eb5f1670eb08a46c247eb5d575be2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106" y="4928021"/>
            <a:ext cx="792088" cy="1002486"/>
          </a:xfrm>
          <a:prstGeom prst="rect">
            <a:avLst/>
          </a:prstGeom>
          <a:noFill/>
        </p:spPr>
      </p:pic>
      <p:pic>
        <p:nvPicPr>
          <p:cNvPr id="23" name="Picture 11" descr="C:\Мои документы\d8eb5f1670eb08a46c247eb5d575be2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5429264"/>
            <a:ext cx="792088" cy="1002486"/>
          </a:xfrm>
          <a:prstGeom prst="rect">
            <a:avLst/>
          </a:prstGeom>
          <a:noFill/>
        </p:spPr>
      </p:pic>
      <p:pic>
        <p:nvPicPr>
          <p:cNvPr id="24" name="Picture 6" descr="http://klub-drug.ru/wp-content/uploads/2011/04/41.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83968"/>
            <a:ext cx="1728191" cy="115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19" descr="кун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4998" y="117066"/>
            <a:ext cx="1736691" cy="138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1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-17"/>
            <a:chExt cx="5783" cy="4342"/>
          </a:xfrm>
        </p:grpSpPr>
        <p:grpSp>
          <p:nvGrpSpPr>
            <p:cNvPr id="27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29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" name="Picture 18" descr="пгшлпгш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13140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0330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kk-KZ" sz="2800" dirty="0" smtClean="0">
              <a:latin typeface="Times New Roman"/>
              <a:ea typeface="Calibri"/>
            </a:endParaRPr>
          </a:p>
          <a:p>
            <a:endParaRPr lang="kk-KZ" sz="2800" dirty="0" smtClean="0">
              <a:latin typeface="Times New Roman"/>
              <a:ea typeface="Calibri"/>
            </a:endParaRPr>
          </a:p>
          <a:p>
            <a:endParaRPr lang="kk-KZ" sz="2800" dirty="0" smtClean="0">
              <a:latin typeface="Times New Roman"/>
              <a:ea typeface="Calibri"/>
            </a:endParaRPr>
          </a:p>
          <a:p>
            <a:r>
              <a:rPr lang="kk-KZ" sz="2800" dirty="0" smtClean="0">
                <a:latin typeface="Times New Roman"/>
                <a:ea typeface="Calibri"/>
              </a:rPr>
              <a:t>                         </a:t>
            </a:r>
          </a:p>
          <a:p>
            <a:pPr marL="0" indent="0"/>
            <a:r>
              <a:rPr lang="kk-KZ" sz="40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         </a:t>
            </a:r>
            <a:r>
              <a:rPr lang="kk-KZ" sz="400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Туған күні досымның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1720840"/>
            <a:ext cx="60486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sz="4000" b="1" cap="all" dirty="0" smtClean="0">
                <a:ln w="9000" cmpd="sng">
                  <a:solidFill>
                    <a:srgbClr val="4A66AC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A66AC">
                        <a:shade val="20000"/>
                        <a:satMod val="245000"/>
                      </a:srgbClr>
                    </a:gs>
                    <a:gs pos="43000">
                      <a:srgbClr val="4A66AC">
                        <a:satMod val="255000"/>
                      </a:srgbClr>
                    </a:gs>
                    <a:gs pos="48000">
                      <a:srgbClr val="4A66AC">
                        <a:shade val="85000"/>
                        <a:satMod val="255000"/>
                      </a:srgbClr>
                    </a:gs>
                    <a:gs pos="100000">
                      <a:srgbClr val="4A66AC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4A66AC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lvl="0" algn="ctr"/>
            <a:endParaRPr lang="kk-KZ" sz="2400" b="1" cap="all" dirty="0">
              <a:ln w="9000" cmpd="sng">
                <a:solidFill>
                  <a:srgbClr val="4A66AC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4A66AC">
                      <a:shade val="20000"/>
                      <a:satMod val="245000"/>
                    </a:srgbClr>
                  </a:gs>
                  <a:gs pos="43000">
                    <a:srgbClr val="4A66AC">
                      <a:satMod val="255000"/>
                    </a:srgbClr>
                  </a:gs>
                  <a:gs pos="48000">
                    <a:srgbClr val="4A66AC">
                      <a:shade val="85000"/>
                      <a:satMod val="255000"/>
                    </a:srgbClr>
                  </a:gs>
                  <a:gs pos="100000">
                    <a:srgbClr val="4A66AC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glow rad="228600">
                  <a:srgbClr val="4A66AC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lvl="0" algn="ctr"/>
            <a:endParaRPr lang="ru-RU" sz="2400" b="1" cap="all" dirty="0">
              <a:ln w="9000" cmpd="sng">
                <a:solidFill>
                  <a:srgbClr val="4A66AC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4A66AC">
                      <a:shade val="20000"/>
                      <a:satMod val="245000"/>
                    </a:srgbClr>
                  </a:gs>
                  <a:gs pos="43000">
                    <a:srgbClr val="4A66AC">
                      <a:satMod val="255000"/>
                    </a:srgbClr>
                  </a:gs>
                  <a:gs pos="48000">
                    <a:srgbClr val="4A66AC">
                      <a:shade val="85000"/>
                      <a:satMod val="255000"/>
                    </a:srgbClr>
                  </a:gs>
                  <a:gs pos="100000">
                    <a:srgbClr val="4A66AC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glow rad="228600">
                  <a:srgbClr val="4A66AC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692696"/>
            <a:ext cx="43022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kk-KZ" sz="3200" b="1" i="1" dirty="0" smtClean="0">
              <a:solidFill>
                <a:srgbClr val="990000"/>
              </a:solidFill>
            </a:endParaRPr>
          </a:p>
          <a:p>
            <a:pPr lvl="0"/>
            <a:endParaRPr lang="kk-KZ" sz="3200" b="1" i="1" dirty="0">
              <a:solidFill>
                <a:srgbClr val="990000"/>
              </a:solidFill>
            </a:endParaRPr>
          </a:p>
          <a:p>
            <a:pPr lvl="0"/>
            <a:r>
              <a:rPr lang="kk-KZ" sz="3200" b="1" i="1" dirty="0" smtClean="0">
                <a:solidFill>
                  <a:srgbClr val="990000"/>
                </a:solidFill>
              </a:rPr>
              <a:t>   </a:t>
            </a:r>
            <a:r>
              <a:rPr lang="kk-KZ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Сабақтың     </a:t>
            </a:r>
          </a:p>
          <a:p>
            <a:pPr lvl="0"/>
            <a:r>
              <a:rPr lang="kk-KZ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тақырыбы</a:t>
            </a:r>
            <a:r>
              <a:rPr lang="kk-KZ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ru-RU" sz="32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19" descr="кун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57536">
            <a:off x="285538" y="507812"/>
            <a:ext cx="2959706" cy="185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поздравь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31" y="3789040"/>
            <a:ext cx="17748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-17"/>
            <a:chExt cx="5783" cy="4342"/>
          </a:xfrm>
        </p:grpSpPr>
        <p:grpSp>
          <p:nvGrpSpPr>
            <p:cNvPr id="9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1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18" descr="пгшлпгш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0056417"/>
      </p:ext>
    </p:extLst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71472" y="285728"/>
            <a:ext cx="87137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4000" b="1" i="1" dirty="0" smtClean="0">
                <a:solidFill>
                  <a:srgbClr val="FF0000"/>
                </a:solidFill>
              </a:rPr>
              <a:t>         </a:t>
            </a:r>
            <a:r>
              <a:rPr lang="kk-KZ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Сабақтың мақсаты:</a:t>
            </a:r>
            <a:endParaRPr lang="kk-KZ" sz="32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221" name="Picture 9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5300" y="0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3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0" y="161738"/>
            <a:ext cx="1028700" cy="10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4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143248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5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5300" y="2708275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6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6115" y="5829300"/>
            <a:ext cx="1564501" cy="77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72140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18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5300" y="5829300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29839" y="83403"/>
            <a:ext cx="9144000" cy="6877060"/>
            <a:chOff x="0" y="-17"/>
            <a:chExt cx="5783" cy="4337"/>
          </a:xfrm>
        </p:grpSpPr>
        <p:grpSp>
          <p:nvGrpSpPr>
            <p:cNvPr id="12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4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18" descr="пгшлпгш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1907704" y="1340768"/>
            <a:ext cx="7150708" cy="44012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sz="2800" b="1" dirty="0" smtClean="0">
                <a:latin typeface="Times New Roman"/>
                <a:ea typeface="Calibri"/>
                <a:cs typeface="Times New Roman"/>
              </a:rPr>
              <a:t>   Білімділік</a:t>
            </a:r>
            <a:r>
              <a:rPr lang="kk-KZ" sz="2800" b="1" dirty="0">
                <a:latin typeface="Times New Roman"/>
                <a:ea typeface="Calibri"/>
                <a:cs typeface="Times New Roman"/>
              </a:rPr>
              <a:t>:”</a:t>
            </a:r>
            <a:r>
              <a:rPr lang="kk-KZ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kk-KZ" sz="2800" dirty="0">
                <a:latin typeface="Times New Roman"/>
                <a:ea typeface="Times New Roman"/>
                <a:cs typeface="Times New Roman"/>
              </a:rPr>
              <a:t>Туған күні досымның</a:t>
            </a:r>
            <a:r>
              <a:rPr lang="kk-KZ" sz="2800" dirty="0">
                <a:latin typeface="Times New Roman"/>
                <a:ea typeface="Calibri"/>
                <a:cs typeface="Times New Roman"/>
              </a:rPr>
              <a:t> ” тақырыбы бойынша оқушылардың білімін тереңдету, ауызекі сөйлеуге дағдыландыру, үйрету.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sz="2800" b="1" dirty="0">
                <a:latin typeface="Times New Roman"/>
                <a:ea typeface="Calibri"/>
                <a:cs typeface="Times New Roman"/>
              </a:rPr>
              <a:t>Тәрбиелік:</a:t>
            </a:r>
            <a:r>
              <a:rPr lang="kk-KZ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dirty="0" err="1">
                <a:latin typeface="Times New Roman"/>
                <a:ea typeface="Calibri"/>
                <a:cs typeface="Times New Roman"/>
              </a:rPr>
              <a:t>оқушыларды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dirty="0" err="1">
                <a:latin typeface="Times New Roman"/>
                <a:ea typeface="Calibri"/>
                <a:cs typeface="Times New Roman"/>
              </a:rPr>
              <a:t>бірін-бірі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dirty="0" err="1">
                <a:latin typeface="Times New Roman"/>
                <a:ea typeface="Calibri"/>
                <a:cs typeface="Times New Roman"/>
              </a:rPr>
              <a:t>сыйлауға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2800" dirty="0" err="1">
                <a:latin typeface="Times New Roman"/>
                <a:ea typeface="Calibri"/>
                <a:cs typeface="Times New Roman"/>
              </a:rPr>
              <a:t>құрметтеуге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2800" dirty="0" err="1">
                <a:latin typeface="Times New Roman"/>
                <a:ea typeface="Calibri"/>
                <a:cs typeface="Times New Roman"/>
              </a:rPr>
              <a:t>қадірлеуге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2800" dirty="0" err="1">
                <a:latin typeface="Times New Roman"/>
                <a:ea typeface="Calibri"/>
                <a:cs typeface="Times New Roman"/>
              </a:rPr>
              <a:t>бағалай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dirty="0" err="1">
                <a:latin typeface="Times New Roman"/>
                <a:ea typeface="Calibri"/>
                <a:cs typeface="Times New Roman"/>
              </a:rPr>
              <a:t>білуге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dirty="0" err="1">
                <a:latin typeface="Times New Roman"/>
                <a:ea typeface="Calibri"/>
                <a:cs typeface="Times New Roman"/>
              </a:rPr>
              <a:t>тәрбиелеу</a:t>
            </a:r>
            <a:r>
              <a:rPr lang="kk-KZ" sz="2800" dirty="0">
                <a:latin typeface="Times New Roman"/>
                <a:ea typeface="Calibri"/>
                <a:cs typeface="Times New Roman"/>
              </a:rPr>
              <a:t>.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sz="2800" b="1" dirty="0">
                <a:latin typeface="Times New Roman"/>
                <a:ea typeface="Calibri"/>
                <a:cs typeface="Times New Roman"/>
              </a:rPr>
              <a:t>Дамытушылық: </a:t>
            </a:r>
            <a:r>
              <a:rPr lang="kk-KZ" sz="2800" dirty="0">
                <a:latin typeface="Times New Roman"/>
                <a:ea typeface="Calibri"/>
                <a:cs typeface="Times New Roman"/>
              </a:rPr>
              <a:t>оқушылардың қисынды ойлау қабілетін, ой-өрісін кеңейту, есте сақтау қабілеттерін арттыру,тілдерін дамыту.</a:t>
            </a:r>
            <a:endParaRPr lang="ru-RU" sz="28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8" name="Содержимое 3" descr="knigi-169.gif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573289" y="4343410"/>
            <a:ext cx="1657342" cy="2000240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4806895"/>
            <a:ext cx="1440159" cy="179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06895"/>
            <a:ext cx="1635563" cy="167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 descr="кун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057536">
            <a:off x="-37889" y="288501"/>
            <a:ext cx="2133179" cy="185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4953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build="p"/>
      <p:bldP spid="17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34657" y="980728"/>
            <a:ext cx="6096000" cy="4332858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kk-KZ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</a:p>
          <a:p>
            <a:pPr marL="18288" indent="0">
              <a:buNone/>
            </a:pPr>
            <a:r>
              <a:rPr lang="kk-KZ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kk-KZ" sz="2400" b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</a:t>
            </a:r>
            <a:r>
              <a:rPr lang="kk-KZ" sz="2800" b="0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Мәтінмен</a:t>
            </a:r>
            <a:r>
              <a:rPr lang="kk-KZ" sz="2800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kk-KZ" sz="2800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жұмыс </a:t>
            </a:r>
            <a:endParaRPr lang="kk-KZ" sz="2800" dirty="0" smtClean="0">
              <a:solidFill>
                <a:schemeClr val="accent1"/>
              </a:solidFill>
              <a:latin typeface="Times New Roman"/>
              <a:ea typeface="Times New Roman"/>
              <a:cs typeface="Times New Roman"/>
            </a:endParaRPr>
          </a:p>
          <a:p>
            <a:pPr marL="18288" indent="0">
              <a:buNone/>
            </a:pPr>
            <a:r>
              <a:rPr lang="kk-KZ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kk-KZ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</a:rPr>
              <a:t>ДЖИГСО стратегиясын қолдану)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kk-KZ" sz="2800" dirty="0"/>
          </a:p>
          <a:p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Тапсырма:</a:t>
            </a:r>
            <a:r>
              <a:rPr lang="kk-KZ" sz="2000" dirty="0" smtClean="0"/>
              <a:t> </a:t>
            </a:r>
            <a:r>
              <a:rPr lang="kk-K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</a:rPr>
              <a:t> </a:t>
            </a:r>
            <a:r>
              <a:rPr lang="kk-KZ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</a:rPr>
              <a:t>Үй тобы мен жұмыс тобына бөлініп, мәтінді мазмұндау.</a:t>
            </a:r>
            <a:endParaRPr lang="kk-KZ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31405"/>
            <a:ext cx="1786484" cy="222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8379">
            <a:off x="3852863" y="4509119"/>
            <a:ext cx="1438275" cy="164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71355"/>
            <a:ext cx="2160240" cy="15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6" y="4581128"/>
            <a:ext cx="194421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http://klub-drug.ru/wp-content/uploads/2011/04/41.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641" y="404664"/>
            <a:ext cx="1656184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Mail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83" y="5764182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Mail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0" y="5663530"/>
            <a:ext cx="576064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Mail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190" y="5764182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ail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00" y="5751327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Mail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94" y="5751327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Mail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925" y="5778248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Mail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690" y="5844724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Mail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598" y="581593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Mail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23" y="5829858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Mail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18" y="5791757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Mail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315" y="5828696"/>
            <a:ext cx="571500" cy="4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13"/>
          <p:cNvGrpSpPr>
            <a:grpSpLocks/>
          </p:cNvGrpSpPr>
          <p:nvPr/>
        </p:nvGrpSpPr>
        <p:grpSpPr bwMode="auto">
          <a:xfrm>
            <a:off x="17281" y="0"/>
            <a:ext cx="9144000" cy="6877060"/>
            <a:chOff x="0" y="-17"/>
            <a:chExt cx="5783" cy="4337"/>
          </a:xfrm>
        </p:grpSpPr>
        <p:grpSp>
          <p:nvGrpSpPr>
            <p:cNvPr id="22" name="Group 14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24" name="Picture 15" descr="пгшлпгш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6" descr="пгшлпгш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7" descr="пгшлпгш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8" descr="пгшлпгш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Рисунок 19" descr="кун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057536">
            <a:off x="179668" y="498061"/>
            <a:ext cx="1962833" cy="185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7006477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3287</TotalTime>
  <Words>402</Words>
  <Application>Microsoft Office PowerPoint</Application>
  <PresentationFormat>Экран (4:3)</PresentationFormat>
  <Paragraphs>140</Paragraphs>
  <Slides>21</Slides>
  <Notes>9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Углы</vt:lpstr>
      <vt:lpstr>Слайд</vt:lpstr>
      <vt:lpstr>Презентация PowerPoint</vt:lpstr>
      <vt:lpstr>                          Шаттық шеңбер</vt:lpstr>
      <vt:lpstr>  Топқа  бөлу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БББ кестесі</vt:lpstr>
      <vt:lpstr>Презентация PowerPoint</vt:lpstr>
      <vt:lpstr>Презентация PowerPoint</vt:lpstr>
      <vt:lpstr>                      Рефлексия: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14</cp:lastModifiedBy>
  <cp:revision>182</cp:revision>
  <dcterms:created xsi:type="dcterms:W3CDTF">2013-02-24T16:57:13Z</dcterms:created>
  <dcterms:modified xsi:type="dcterms:W3CDTF">2016-12-05T01:20:29Z</dcterms:modified>
</cp:coreProperties>
</file>