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77" r:id="rId5"/>
    <p:sldId id="258" r:id="rId6"/>
    <p:sldId id="275" r:id="rId7"/>
    <p:sldId id="259" r:id="rId8"/>
    <p:sldId id="273" r:id="rId9"/>
    <p:sldId id="262" r:id="rId10"/>
    <p:sldId id="265" r:id="rId11"/>
    <p:sldId id="278" r:id="rId12"/>
    <p:sldId id="279" r:id="rId13"/>
    <p:sldId id="263" r:id="rId14"/>
    <p:sldId id="268" r:id="rId15"/>
    <p:sldId id="266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C8CEF"/>
    <a:srgbClr val="FEC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4660"/>
  </p:normalViewPr>
  <p:slideViewPr>
    <p:cSldViewPr>
      <p:cViewPr varScale="1">
        <p:scale>
          <a:sx n="86" d="100"/>
          <a:sy n="86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58" y="0"/>
            <a:ext cx="9144000" cy="68580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1538" y="1000108"/>
            <a:ext cx="70009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Применение  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активных  методов обучения  на различных  этапах   урока 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в  начальной школе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42" y="4500570"/>
            <a:ext cx="3357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У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читель начальных классов КГУ «Средняя школа №1» г. Атбасар Маркер Л.М.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652120" y="544522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2361" y="-99392"/>
            <a:ext cx="9328721" cy="73836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043608" y="442096"/>
            <a:ext cx="58143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ru-RU" sz="3600" dirty="0">
                <a:solidFill>
                  <a:srgbClr val="000000"/>
                </a:solidFill>
                <a:ea typeface="Times New Roman" panose="02020603050405020304" pitchFamily="18" charset="0"/>
              </a:rPr>
              <a:t>Применять умения в жизни одно из основных компонентов современного урока. Научить ориентироваться в непростом реальном мире можно, выполняя практические, жизненные задачи. </a:t>
            </a:r>
            <a:r>
              <a:rPr lang="ru-RU" sz="36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endParaRPr lang="ru-RU" sz="3600" dirty="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9"/>
            <a:ext cx="612068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4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горошек  1банка  210 </a:t>
            </a:r>
            <a:r>
              <a:rPr lang="ru-RU" sz="4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тг</a:t>
            </a:r>
            <a:r>
              <a:rPr lang="ru-RU" sz="4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картофель </a:t>
            </a:r>
            <a:r>
              <a:rPr lang="ru-RU" sz="4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1кг.-80тг,</a:t>
            </a:r>
          </a:p>
          <a:p>
            <a:r>
              <a:rPr lang="ru-RU" sz="4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лук </a:t>
            </a:r>
            <a:r>
              <a:rPr lang="ru-RU" sz="4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кг.-90тг</a:t>
            </a:r>
            <a:r>
              <a:rPr lang="ru-RU" sz="4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44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4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Яйца 1дес.- </a:t>
            </a:r>
            <a:r>
              <a:rPr lang="ru-RU" sz="4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250 </a:t>
            </a:r>
            <a:r>
              <a:rPr lang="ru-RU" sz="4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тг</a:t>
            </a:r>
            <a:r>
              <a:rPr lang="ru-RU" sz="4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4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майонез </a:t>
            </a:r>
            <a:r>
              <a:rPr lang="ru-RU" sz="4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250г.-180 </a:t>
            </a:r>
            <a:r>
              <a:rPr lang="ru-RU" sz="4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тг</a:t>
            </a:r>
            <a:r>
              <a:rPr lang="ru-RU" sz="4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огурцы </a:t>
            </a:r>
            <a:r>
              <a:rPr lang="ru-RU" sz="4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1кг.-320 </a:t>
            </a:r>
            <a:r>
              <a:rPr lang="ru-RU" sz="44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тг</a:t>
            </a:r>
            <a:r>
              <a:rPr lang="ru-RU" sz="4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991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96752"/>
            <a:ext cx="7365504" cy="2789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sz="4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Оливье-</a:t>
            </a:r>
            <a:br>
              <a:rPr lang="ru-RU" sz="4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sz="44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+mn-lt"/>
              </a:rPr>
              <a:t>Сколько  нужно </a:t>
            </a:r>
            <a:r>
              <a:rPr lang="ru-RU" sz="440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+mn-lt"/>
              </a:rPr>
              <a:t>потратить </a:t>
            </a:r>
            <a:r>
              <a:rPr lang="ru-RU" sz="440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+mn-lt"/>
              </a:rPr>
              <a:t>денег, чтобы </a:t>
            </a:r>
            <a:r>
              <a:rPr lang="ru-RU" sz="440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+mn-lt"/>
              </a:rPr>
              <a:t>купить баночку горошка, десяток яиц, 1 кг картофеля, банку солёных огурцов, пол килограмма лука, 250 г майонеза.</a:t>
            </a:r>
            <a:br>
              <a:rPr lang="ru-RU" sz="440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+mn-lt"/>
              </a:rPr>
            </a:br>
            <a:endParaRPr lang="ru-RU" sz="4400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386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AutoShape 9" descr="Белый мрамор"/>
          <p:cNvSpPr>
            <a:spLocks noChangeArrowheads="1"/>
          </p:cNvSpPr>
          <p:nvPr/>
        </p:nvSpPr>
        <p:spPr bwMode="auto">
          <a:xfrm>
            <a:off x="428596" y="4786322"/>
            <a:ext cx="3887788" cy="1368425"/>
          </a:xfrm>
          <a:prstGeom prst="flowChartOnlineStorag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Светофор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AutoShape 9" descr="Белый мрамор"/>
          <p:cNvSpPr>
            <a:spLocks noChangeArrowheads="1"/>
          </p:cNvSpPr>
          <p:nvPr/>
        </p:nvSpPr>
        <p:spPr bwMode="auto">
          <a:xfrm>
            <a:off x="428596" y="2428868"/>
            <a:ext cx="3887788" cy="1368425"/>
          </a:xfrm>
          <a:prstGeom prst="flowChartOnlineStorag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Словесная оценка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AutoShape 9" descr="Белый мрамор"/>
          <p:cNvSpPr>
            <a:spLocks noChangeArrowheads="1"/>
          </p:cNvSpPr>
          <p:nvPr/>
        </p:nvSpPr>
        <p:spPr bwMode="auto">
          <a:xfrm>
            <a:off x="4786314" y="4714884"/>
            <a:ext cx="3887788" cy="1368425"/>
          </a:xfrm>
          <a:prstGeom prst="flowChartOnlineStorag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Внутренний и </a:t>
            </a:r>
          </a:p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внешний </a:t>
            </a:r>
          </a:p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круг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AutoShape 9" descr="Белый мрамор"/>
          <p:cNvSpPr>
            <a:spLocks noChangeArrowheads="1"/>
          </p:cNvSpPr>
          <p:nvPr/>
        </p:nvSpPr>
        <p:spPr bwMode="auto">
          <a:xfrm>
            <a:off x="4804464" y="2420091"/>
            <a:ext cx="3887788" cy="1368425"/>
          </a:xfrm>
          <a:prstGeom prst="flowChartOnlineStorag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Оценочный лист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Rectangle 4" descr="Белый мрамор"/>
          <p:cNvSpPr>
            <a:spLocks noChangeArrowheads="1"/>
          </p:cNvSpPr>
          <p:nvPr/>
        </p:nvSpPr>
        <p:spPr bwMode="auto">
          <a:xfrm>
            <a:off x="571472" y="404813"/>
            <a:ext cx="8001056" cy="1166799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Оценивание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000100" y="1928802"/>
            <a:ext cx="285752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золотая</a:t>
            </a:r>
            <a:endParaRPr lang="ru-RU" sz="3000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36" y="1000108"/>
            <a:ext cx="3643338" cy="642942"/>
          </a:xfrm>
          <a:prstGeom prst="roundRect">
            <a:avLst/>
          </a:prstGeom>
          <a:solidFill>
            <a:srgbClr val="FFFF99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пшеница</a:t>
            </a:r>
            <a:endParaRPr lang="ru-RU" sz="3200" b="1" i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3438" y="1928802"/>
            <a:ext cx="3500462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зрелая</a:t>
            </a:r>
            <a:endParaRPr lang="ru-RU" sz="3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4357694"/>
            <a:ext cx="8715436" cy="785818"/>
          </a:xfrm>
          <a:prstGeom prst="roundRect">
            <a:avLst/>
          </a:prstGeom>
          <a:solidFill>
            <a:srgbClr val="FFCCFF">
              <a:alpha val="76863"/>
            </a:srgbClr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Зреет в поле пшеница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86050" y="5572140"/>
            <a:ext cx="3643338" cy="785818"/>
          </a:xfrm>
          <a:prstGeom prst="roundRect">
            <a:avLst/>
          </a:prstGeom>
          <a:solidFill>
            <a:srgbClr val="FFFF99"/>
          </a:solidFill>
          <a:ln>
            <a:solidFill>
              <a:srgbClr val="FF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хлеб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3071810"/>
            <a:ext cx="2500330" cy="714380"/>
          </a:xfrm>
          <a:prstGeom prst="roundRect">
            <a:avLst/>
          </a:prstGeom>
          <a:solidFill>
            <a:srgbClr val="66FF33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созревает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28926" y="3071810"/>
            <a:ext cx="3286148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растет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57950" y="3071810"/>
            <a:ext cx="2286016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колосится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251235" y="390089"/>
            <a:ext cx="8712968" cy="100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Метод  «</a:t>
            </a:r>
            <a:r>
              <a:rPr lang="ru-RU" sz="3600" b="1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Синквейн</a:t>
            </a: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Букет"/>
          <p:cNvSpPr>
            <a:spLocks noChangeArrowheads="1"/>
          </p:cNvSpPr>
          <p:nvPr/>
        </p:nvSpPr>
        <p:spPr bwMode="auto">
          <a:xfrm>
            <a:off x="468313" y="333375"/>
            <a:ext cx="8351837" cy="863600"/>
          </a:xfrm>
          <a:prstGeom prst="hexagon">
            <a:avLst>
              <a:gd name="adj" fmla="val 241774"/>
              <a:gd name="vf" fmla="val 11547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Активные методы  на этапе подведения итогов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643306" y="4143380"/>
            <a:ext cx="2354263" cy="2087562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Итоговый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круг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" name="AutoShape 14" descr="Зеленый мрамор"/>
          <p:cNvSpPr>
            <a:spLocks noChangeArrowheads="1"/>
          </p:cNvSpPr>
          <p:nvPr/>
        </p:nvSpPr>
        <p:spPr bwMode="auto">
          <a:xfrm>
            <a:off x="857224" y="2143116"/>
            <a:ext cx="2354263" cy="2087562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Ромашка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6" name="AutoShape 14" descr="Зеленый мрамор"/>
          <p:cNvSpPr>
            <a:spLocks noChangeArrowheads="1"/>
          </p:cNvSpPr>
          <p:nvPr/>
        </p:nvSpPr>
        <p:spPr bwMode="auto">
          <a:xfrm>
            <a:off x="5857884" y="1571612"/>
            <a:ext cx="2354263" cy="2087562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Мудрый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совет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solidFill>
            <a:srgbClr val="FC8CEF"/>
          </a:solidFill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500034" y="500042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PubBanner"/>
          <p:cNvSpPr>
            <a:spLocks noEditPoints="1" noChangeArrowheads="1"/>
          </p:cNvSpPr>
          <p:nvPr/>
        </p:nvSpPr>
        <p:spPr bwMode="auto">
          <a:xfrm rot="10800000">
            <a:off x="642910" y="500042"/>
            <a:ext cx="7858181" cy="1571636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FEC0E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АМО  на  этапе  рефлексии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AutoShape 22"/>
          <p:cNvSpPr>
            <a:spLocks noChangeArrowheads="1"/>
          </p:cNvSpPr>
          <p:nvPr/>
        </p:nvSpPr>
        <p:spPr bwMode="auto">
          <a:xfrm rot="1568104">
            <a:off x="1504604" y="3771894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Незаконченное </a:t>
            </a:r>
          </a:p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предложение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 rot="-1698462">
            <a:off x="5368378" y="3867855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Телеграмма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857224" y="1714488"/>
            <a:ext cx="733425" cy="2582863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 flipH="1">
            <a:off x="7572396" y="1714488"/>
            <a:ext cx="792162" cy="2738437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15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600"/>
                            </p:stCondLst>
                            <p:childTnLst>
                              <p:par>
                                <p:cTn id="3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500034" y="500042"/>
            <a:ext cx="80724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r>
              <a:rPr lang="ru-RU" sz="2400" dirty="0" smtClean="0">
                <a:solidFill>
                  <a:schemeClr val="bg1"/>
                </a:solidFill>
              </a:rPr>
              <a:t>Как и у каждой методики есть свои плюсы и минусы.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+   АМО помогают развивать мотивацию к обучению и наилучшие стороны ученика, учить учащихся самостоятельно добывать знания, развивают интерес к предмету, позволяют активизировать процесс развития у учащихся коммуникативных навыков, учебно-информационных и учебно-организационных умений. 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-    Уроки с использованием АМО интересны не только для учащихся, но и для учителей. Дети начальной школы имеют свои особенности, поэтому не могут совладать своими эмоциями, поэтому на уроках создается вполне допустимый рабочий шум при обсуждении проблем; методы лучше вводить постепенно, воспитывая у учащихся культуру дискуссии и сотрудничества; применять данные методики не обязательно все на каждом и на одном уроке.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 rot="21088861">
            <a:off x="500034" y="1571612"/>
            <a:ext cx="80724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C8CE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Спасибо   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C8CE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за   внимание!</a:t>
            </a:r>
            <a:endParaRPr lang="ru-RU" sz="6600" b="1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C8CEF"/>
              </a:soli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  <p:pic>
        <p:nvPicPr>
          <p:cNvPr id="1026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548680"/>
            <a:ext cx="75323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274638"/>
            <a:ext cx="79724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solidFill>
                  <a:schemeClr val="bg1"/>
                </a:solidFill>
              </a:rPr>
              <a:t>Активные методы обучения (АМО) </a:t>
            </a:r>
            <a:r>
              <a:rPr lang="ru-RU" sz="3600" dirty="0" smtClean="0">
                <a:solidFill>
                  <a:schemeClr val="bg1"/>
                </a:solidFill>
              </a:rPr>
              <a:t>– это методы, которые побуждают учащихся к активной мыслительной и практической деятельности в процессе овладения учебным материалом. Как гласит китайская мудрость :скажи мне –и я забуду; покажи мне-и я запомню ; дай сделать –и я пойму»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06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5"/>
            <a:ext cx="9144000" cy="6858024"/>
          </a:xfrm>
          <a:prstGeom prst="rect">
            <a:avLst/>
          </a:prstGeom>
          <a:noFill/>
        </p:spPr>
      </p:pic>
      <p:sp>
        <p:nvSpPr>
          <p:cNvPr id="6" name="PubBanner"/>
          <p:cNvSpPr>
            <a:spLocks noEditPoints="1" noChangeArrowheads="1"/>
          </p:cNvSpPr>
          <p:nvPr/>
        </p:nvSpPr>
        <p:spPr bwMode="auto">
          <a:xfrm rot="10800000">
            <a:off x="500034" y="285728"/>
            <a:ext cx="8135938" cy="1439863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cs typeface="Times New Roman" pitchFamily="18" charset="0"/>
              </a:rPr>
              <a:t> Необычное начало урока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500166" y="2500306"/>
            <a:ext cx="2879725" cy="1655763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Ладошка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желаний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714348" y="1357298"/>
            <a:ext cx="733425" cy="2582862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 rot="21570238" flipV="1">
            <a:off x="1559997" y="4591392"/>
            <a:ext cx="2879725" cy="1511300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Поздоровайся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глазами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 rot="-1002177">
            <a:off x="559746" y="4063402"/>
            <a:ext cx="733425" cy="2014537"/>
          </a:xfrm>
          <a:prstGeom prst="curvedRightArrow">
            <a:avLst>
              <a:gd name="adj1" fmla="val 54935"/>
              <a:gd name="adj2" fmla="val 109870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572000" y="2500306"/>
            <a:ext cx="3024187" cy="1655763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  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Автограф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 flipH="1">
            <a:off x="7643834" y="1357298"/>
            <a:ext cx="792162" cy="2738437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1">
            <a:hlinkClick r:id="" action="ppaction://noaction"/>
          </p:cNvPr>
          <p:cNvSpPr>
            <a:spLocks noChangeArrowheads="1"/>
          </p:cNvSpPr>
          <p:nvPr/>
        </p:nvSpPr>
        <p:spPr bwMode="auto">
          <a:xfrm rot="70869" flipV="1">
            <a:off x="4801592" y="4815105"/>
            <a:ext cx="2808288" cy="1511300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Улыбнемся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друг другу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 rot="590520" flipH="1">
            <a:off x="7863024" y="4048789"/>
            <a:ext cx="719137" cy="1790700"/>
          </a:xfrm>
          <a:prstGeom prst="curvedRightArrow">
            <a:avLst>
              <a:gd name="adj1" fmla="val 49801"/>
              <a:gd name="adj2" fmla="val 99603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7848872" cy="4525963"/>
          </a:xfrm>
        </p:spPr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ru-RU" sz="6000" dirty="0">
                <a:solidFill>
                  <a:schemeClr val="bg1"/>
                </a:solidFill>
              </a:rPr>
              <a:t>Современный урок в условиях обновления содержания не может обойтись без такого ингредиента, как определение темы урока. Всем известно, что импульсом к познанию служит удивление. 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67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AutoShape 6" descr="Букет"/>
          <p:cNvSpPr>
            <a:spLocks noChangeArrowheads="1"/>
          </p:cNvSpPr>
          <p:nvPr/>
        </p:nvSpPr>
        <p:spPr bwMode="auto">
          <a:xfrm>
            <a:off x="468313" y="333375"/>
            <a:ext cx="8351837" cy="863600"/>
          </a:xfrm>
          <a:prstGeom prst="hexagon">
            <a:avLst>
              <a:gd name="adj" fmla="val 241774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 dirty="0"/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Активные методы определение темы,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выяснения целей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57158" y="157161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Чёрный ящик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071538" y="335756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lvl="1" algn="ctr"/>
            <a:endParaRPr lang="ru-RU" b="1" dirty="0" smtClean="0">
              <a:solidFill>
                <a:schemeClr val="tx2"/>
              </a:solidFill>
            </a:endParaRPr>
          </a:p>
          <a:p>
            <a:pPr lvl="1"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Стихотворение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928794" y="4929198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lvl="1"/>
            <a:endParaRPr lang="ru-RU" sz="2000" b="1" dirty="0">
              <a:solidFill>
                <a:schemeClr val="tx2"/>
              </a:solidFill>
            </a:endParaRPr>
          </a:p>
          <a:p>
            <a:pPr lvl="1"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Звук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6215074" y="1643050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Явление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5857884" y="335756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мини-спектакль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5143504" y="5072074"/>
            <a:ext cx="2447925" cy="10795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lvl="1"/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pPr lvl="1"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Горячий мяч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 flipH="1">
            <a:off x="1928794" y="1214422"/>
            <a:ext cx="2592388" cy="431800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H="1">
            <a:off x="2571736" y="1214422"/>
            <a:ext cx="2016125" cy="2232025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H="1">
            <a:off x="3786182" y="1214422"/>
            <a:ext cx="865188" cy="3816350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714877" y="1214422"/>
            <a:ext cx="642942" cy="3857652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4824421" y="1285859"/>
            <a:ext cx="1800225" cy="216058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4857752" y="1214422"/>
            <a:ext cx="2519362" cy="50323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/>
          <p:cNvSpPr txBox="1"/>
          <p:nvPr/>
        </p:nvSpPr>
        <p:spPr>
          <a:xfrm>
            <a:off x="1043608" y="692696"/>
            <a:ext cx="667489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Самостоятельное изучение новой темы-это основа современного урока. В этом обучающимся может помочь метод исследования.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/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>«Логический </a:t>
            </a:r>
            <a:r>
              <a:rPr lang="ru-RU" sz="2800" dirty="0" err="1">
                <a:solidFill>
                  <a:schemeClr val="bg1"/>
                </a:solidFill>
              </a:rPr>
              <a:t>пазл</a:t>
            </a:r>
            <a:r>
              <a:rPr lang="ru-RU" sz="2800" dirty="0">
                <a:solidFill>
                  <a:schemeClr val="bg1"/>
                </a:solidFill>
              </a:rPr>
              <a:t>»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>«Маршрутные листы»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476672"/>
            <a:ext cx="6534472" cy="3769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i="1" dirty="0">
                <a:solidFill>
                  <a:srgbClr val="000000"/>
                </a:solidFill>
                <a:ea typeface="Times New Roman" panose="02020603050405020304" pitchFamily="18" charset="0"/>
              </a:rPr>
              <a:t>Алгоритм умножения на двузначное число</a:t>
            </a:r>
            <a:endParaRPr lang="ru-RU" sz="2400" b="1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000" b="1" dirty="0" smtClean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1</a:t>
            </a:r>
            <a:r>
              <a:rPr lang="ru-RU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. Записываем единицы под единицами, десятки под десятками.</a:t>
            </a:r>
            <a:endParaRPr lang="ru-RU" sz="2000" b="1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2. Умножаем первый множитель на число единиц.</a:t>
            </a:r>
            <a:endParaRPr lang="ru-RU" sz="2000" b="1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3. Получаем первое неполное произведение.</a:t>
            </a:r>
            <a:endParaRPr lang="ru-RU" sz="2000" b="1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4. Умножаем первый множитель на число десятков.</a:t>
            </a:r>
            <a:endParaRPr lang="ru-RU" sz="2000" b="1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5. Начинаем записывать под десятками.</a:t>
            </a:r>
            <a:endParaRPr lang="ru-RU" sz="2000" b="1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6. Получаем второе неполное произведение.</a:t>
            </a:r>
            <a:endParaRPr lang="ru-RU" sz="2000" b="1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7. Складываем неполные произведения.</a:t>
            </a:r>
            <a:endParaRPr lang="ru-RU" sz="2000" b="1" dirty="0"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8. Читаем ответ.</a:t>
            </a:r>
            <a:endParaRPr lang="ru-RU" sz="2000" b="1" dirty="0"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598</TotalTime>
  <Words>456</Words>
  <Application>Microsoft Office PowerPoint</Application>
  <PresentationFormat>Экран (4:3)</PresentationFormat>
  <Paragraphs>80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Arial</vt:lpstr>
      <vt:lpstr>Book Antiqua</vt:lpstr>
      <vt:lpstr>Calibri</vt:lpstr>
      <vt:lpstr>Georgia</vt:lpstr>
      <vt:lpstr>Lucida Sans</vt:lpstr>
      <vt:lpstr>Monotype Corsiva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Оливье-    Сколько  нужно потратить денег, чтобы купить баночку горошка, десяток яиц, 1 кг картофеля, банку солёных огурцов, пол килограмма лука, 250 г майонеза.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Alfyia</dc:creator>
  <cp:lastModifiedBy>HOME</cp:lastModifiedBy>
  <cp:revision>75</cp:revision>
  <dcterms:created xsi:type="dcterms:W3CDTF">2014-10-04T20:38:48Z</dcterms:created>
  <dcterms:modified xsi:type="dcterms:W3CDTF">2020-02-17T14:20:50Z</dcterms:modified>
</cp:coreProperties>
</file>