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9" r:id="rId5"/>
    <p:sldId id="260" r:id="rId6"/>
    <p:sldId id="261" r:id="rId7"/>
    <p:sldId id="262" r:id="rId8"/>
    <p:sldId id="264" r:id="rId9"/>
    <p:sldId id="270" r:id="rId10"/>
    <p:sldId id="271" r:id="rId11"/>
    <p:sldId id="272" r:id="rId12"/>
    <p:sldId id="273" r:id="rId13"/>
    <p:sldId id="274" r:id="rId14"/>
    <p:sldId id="265"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 initials="1" lastIdx="0" clrIdx="0">
    <p:extLst>
      <p:ext uri="{19B8F6BF-5375-455C-9EA6-DF929625EA0E}">
        <p15:presenceInfo xmlns:p15="http://schemas.microsoft.com/office/powerpoint/2012/main" xmlns="" userId="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1237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85082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13248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3965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14681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238922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660536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79466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51136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9209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96625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30622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41992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92356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1736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11.04.2019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00886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11.04.2019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538601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package" Target="../embeddings/_________Microsoft_Office_Word1.docx"/></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3717032"/>
            <a:ext cx="7848872" cy="2952328"/>
          </a:xfrm>
        </p:spPr>
      </p:pic>
      <p:sp>
        <p:nvSpPr>
          <p:cNvPr id="5" name="Прямоугольник 4"/>
          <p:cNvSpPr/>
          <p:nvPr/>
        </p:nvSpPr>
        <p:spPr>
          <a:xfrm>
            <a:off x="971600" y="980728"/>
            <a:ext cx="6598281" cy="2708434"/>
          </a:xfrm>
          <a:prstGeom prst="rect">
            <a:avLst/>
          </a:prstGeom>
        </p:spPr>
        <p:txBody>
          <a:bodyPr wrap="none">
            <a:spAutoFit/>
          </a:bodyPr>
          <a:lstStyle/>
          <a:p>
            <a:r>
              <a:rPr lang="en-US" sz="17000" b="1" dirty="0">
                <a:solidFill>
                  <a:srgbClr val="00B050"/>
                </a:solidFill>
                <a:latin typeface="Monotype Corsiva" panose="03010101010201010101" pitchFamily="66" charset="0"/>
              </a:rPr>
              <a:t>MUSIC</a:t>
            </a:r>
            <a:endParaRPr lang="ru-RU" sz="17000" b="1" dirty="0">
              <a:solidFill>
                <a:srgbClr val="00B050"/>
              </a:solidFill>
              <a:latin typeface="Monotype Corsiva" panose="03010101010201010101"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76672"/>
            <a:ext cx="7344816" cy="5976664"/>
          </a:xfrm>
        </p:spPr>
        <p:txBody>
          <a:bodyPr/>
          <a:lstStyle/>
          <a:p>
            <a:pPr lvl="0"/>
            <a:endParaRPr lang="en-US" dirty="0" smtClean="0"/>
          </a:p>
          <a:p>
            <a:pPr lvl="0"/>
            <a:r>
              <a:rPr lang="en-US" sz="2800" b="1" dirty="0" smtClean="0">
                <a:solidFill>
                  <a:srgbClr val="0070C0"/>
                </a:solidFill>
                <a:latin typeface="Times New Roman" pitchFamily="18" charset="0"/>
                <a:cs typeface="Times New Roman" pitchFamily="18" charset="0"/>
              </a:rPr>
              <a:t>True (T) or False (F) </a:t>
            </a:r>
          </a:p>
          <a:p>
            <a:pPr lvl="0"/>
            <a:endParaRPr lang="en-US" dirty="0" smtClean="0"/>
          </a:p>
          <a:p>
            <a:pPr lvl="0"/>
            <a:r>
              <a:rPr lang="en-US" b="1" dirty="0" smtClean="0">
                <a:latin typeface="Times New Roman" pitchFamily="18" charset="0"/>
                <a:cs typeface="Times New Roman" pitchFamily="18" charset="0"/>
              </a:rPr>
              <a:t>Music is good for our bodies and brains __________________</a:t>
            </a:r>
            <a:endParaRPr lang="ru-RU" b="1"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Don Campbell loves Mozart’s music ____________________</a:t>
            </a:r>
            <a:endParaRPr lang="ru-RU" b="1"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Music helps many people to relax after work________________</a:t>
            </a:r>
            <a:endParaRPr lang="ru-RU" b="1"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Listening to music before you study is a bad idea______________</a:t>
            </a:r>
            <a:endParaRPr lang="ru-RU" b="1"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Only Mozart’s music helps you study________________________</a:t>
            </a:r>
            <a:endParaRPr lang="ru-RU" b="1"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It’s a good idea for children to learn to play a musical instrument ________</a:t>
            </a:r>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C:\Users\777\Desktop\f935b9271d15.jpg"/>
          <p:cNvPicPr>
            <a:picLocks noGrp="1" noChangeAspect="1" noChangeArrowheads="1"/>
          </p:cNvPicPr>
          <p:nvPr>
            <p:ph idx="1"/>
          </p:nvPr>
        </p:nvPicPr>
        <p:blipFill>
          <a:blip r:embed="rId2" cstate="print"/>
          <a:srcRect/>
          <a:stretch>
            <a:fillRect/>
          </a:stretch>
        </p:blipFill>
        <p:spPr bwMode="auto">
          <a:xfrm>
            <a:off x="2123728" y="2204864"/>
            <a:ext cx="3960440" cy="3960440"/>
          </a:xfrm>
          <a:prstGeom prst="rect">
            <a:avLst/>
          </a:prstGeom>
          <a:noFill/>
        </p:spPr>
      </p:pic>
      <p:sp>
        <p:nvSpPr>
          <p:cNvPr id="10" name="Прямоугольник 9"/>
          <p:cNvSpPr/>
          <p:nvPr/>
        </p:nvSpPr>
        <p:spPr>
          <a:xfrm>
            <a:off x="323528" y="476672"/>
            <a:ext cx="6647974" cy="1323439"/>
          </a:xfrm>
          <a:prstGeom prst="rect">
            <a:avLst/>
          </a:prstGeom>
        </p:spPr>
        <p:txBody>
          <a:bodyPr wrap="none">
            <a:spAutoFit/>
          </a:bodyPr>
          <a:lstStyle/>
          <a:p>
            <a:r>
              <a:rPr lang="en-US" sz="8000" b="1" dirty="0" smtClean="0">
                <a:solidFill>
                  <a:srgbClr val="FF0000"/>
                </a:solidFill>
              </a:rPr>
              <a:t>The hot chair</a:t>
            </a:r>
            <a:endParaRPr lang="ru-RU" sz="8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272807" cy="792088"/>
          </a:xfrm>
        </p:spPr>
        <p:txBody>
          <a:bodyPr/>
          <a:lstStyle/>
          <a:p>
            <a:r>
              <a:rPr lang="en-US" b="1" dirty="0" smtClean="0"/>
              <a:t>“Describing the picture”</a:t>
            </a:r>
            <a:endParaRPr lang="ru-RU" dirty="0"/>
          </a:p>
        </p:txBody>
      </p:sp>
      <p:pic>
        <p:nvPicPr>
          <p:cNvPr id="24579" name="Picture 3" descr="C:\Users\777\Desktop\459d08237b058456116bfa146394277f.jpg"/>
          <p:cNvPicPr>
            <a:picLocks noGrp="1" noChangeAspect="1" noChangeArrowheads="1"/>
          </p:cNvPicPr>
          <p:nvPr>
            <p:ph idx="1"/>
          </p:nvPr>
        </p:nvPicPr>
        <p:blipFill>
          <a:blip r:embed="rId2" cstate="print"/>
          <a:srcRect/>
          <a:stretch>
            <a:fillRect/>
          </a:stretch>
        </p:blipFill>
        <p:spPr bwMode="auto">
          <a:xfrm>
            <a:off x="467544" y="1556792"/>
            <a:ext cx="3462630" cy="2088232"/>
          </a:xfrm>
          <a:prstGeom prst="rect">
            <a:avLst/>
          </a:prstGeom>
          <a:noFill/>
        </p:spPr>
      </p:pic>
      <p:pic>
        <p:nvPicPr>
          <p:cNvPr id="24581" name="Picture 5" descr="C:\Users\777\Desktop\mus6.jpg"/>
          <p:cNvPicPr>
            <a:picLocks noChangeAspect="1" noChangeArrowheads="1"/>
          </p:cNvPicPr>
          <p:nvPr/>
        </p:nvPicPr>
        <p:blipFill>
          <a:blip r:embed="rId3" cstate="print"/>
          <a:srcRect/>
          <a:stretch>
            <a:fillRect/>
          </a:stretch>
        </p:blipFill>
        <p:spPr bwMode="auto">
          <a:xfrm>
            <a:off x="4788024" y="1700808"/>
            <a:ext cx="3221850" cy="1546488"/>
          </a:xfrm>
          <a:prstGeom prst="rect">
            <a:avLst/>
          </a:prstGeom>
          <a:noFill/>
        </p:spPr>
      </p:pic>
      <p:pic>
        <p:nvPicPr>
          <p:cNvPr id="24582" name="Picture 6" descr="C:\Users\777\Desktop\1353962569-0436249-www.nevsepic.com.ua.jpg"/>
          <p:cNvPicPr>
            <a:picLocks noChangeAspect="1" noChangeArrowheads="1"/>
          </p:cNvPicPr>
          <p:nvPr/>
        </p:nvPicPr>
        <p:blipFill>
          <a:blip r:embed="rId4" cstate="print"/>
          <a:srcRect/>
          <a:stretch>
            <a:fillRect/>
          </a:stretch>
        </p:blipFill>
        <p:spPr bwMode="auto">
          <a:xfrm>
            <a:off x="5292080" y="3356992"/>
            <a:ext cx="1951112" cy="2304480"/>
          </a:xfrm>
          <a:prstGeom prst="rect">
            <a:avLst/>
          </a:prstGeom>
          <a:noFill/>
        </p:spPr>
      </p:pic>
      <p:pic>
        <p:nvPicPr>
          <p:cNvPr id="24583" name="Picture 7" descr="C:\Users\777\Desktop\024.jpg"/>
          <p:cNvPicPr>
            <a:picLocks noChangeAspect="1" noChangeArrowheads="1"/>
          </p:cNvPicPr>
          <p:nvPr/>
        </p:nvPicPr>
        <p:blipFill>
          <a:blip r:embed="rId5" cstate="print"/>
          <a:srcRect/>
          <a:stretch>
            <a:fillRect/>
          </a:stretch>
        </p:blipFill>
        <p:spPr bwMode="auto">
          <a:xfrm>
            <a:off x="1115616" y="4293096"/>
            <a:ext cx="2713484" cy="2035113"/>
          </a:xfrm>
          <a:prstGeom prst="rect">
            <a:avLst/>
          </a:prstGeom>
          <a:noFill/>
        </p:spPr>
      </p:pic>
      <p:sp>
        <p:nvSpPr>
          <p:cNvPr id="11" name="Прямоугольник 10"/>
          <p:cNvSpPr/>
          <p:nvPr/>
        </p:nvSpPr>
        <p:spPr>
          <a:xfrm>
            <a:off x="539552" y="1268760"/>
            <a:ext cx="607859" cy="1107996"/>
          </a:xfrm>
          <a:prstGeom prst="rect">
            <a:avLst/>
          </a:prstGeom>
        </p:spPr>
        <p:txBody>
          <a:bodyPr wrap="none">
            <a:spAutoFit/>
          </a:bodyPr>
          <a:lstStyle/>
          <a:p>
            <a:r>
              <a:rPr lang="en-US" sz="6600" b="1" dirty="0" smtClean="0">
                <a:solidFill>
                  <a:schemeClr val="accent2">
                    <a:lumMod val="50000"/>
                  </a:schemeClr>
                </a:solidFill>
                <a:latin typeface="Times New Roman" panose="02020603050405020304" pitchFamily="18" charset="0"/>
                <a:ea typeface="Calibri" panose="020F0502020204030204" pitchFamily="34" charset="0"/>
              </a:rPr>
              <a:t>1</a:t>
            </a:r>
            <a:endParaRPr lang="ru-RU" sz="6600" dirty="0"/>
          </a:p>
        </p:txBody>
      </p:sp>
      <p:sp>
        <p:nvSpPr>
          <p:cNvPr id="12" name="Прямоугольник 11"/>
          <p:cNvSpPr/>
          <p:nvPr/>
        </p:nvSpPr>
        <p:spPr>
          <a:xfrm>
            <a:off x="5940152" y="836712"/>
            <a:ext cx="492443" cy="830997"/>
          </a:xfrm>
          <a:prstGeom prst="rect">
            <a:avLst/>
          </a:prstGeom>
        </p:spPr>
        <p:txBody>
          <a:bodyPr wrap="none">
            <a:spAutoFit/>
          </a:bodyPr>
          <a:lstStyle/>
          <a:p>
            <a:r>
              <a:rPr lang="en-US" sz="4800" b="1" dirty="0" smtClean="0">
                <a:solidFill>
                  <a:schemeClr val="accent2">
                    <a:lumMod val="50000"/>
                  </a:schemeClr>
                </a:solidFill>
                <a:latin typeface="Times New Roman" panose="02020603050405020304" pitchFamily="18" charset="0"/>
                <a:ea typeface="Calibri" panose="020F0502020204030204" pitchFamily="34" charset="0"/>
              </a:rPr>
              <a:t>2</a:t>
            </a:r>
            <a:endParaRPr lang="ru-RU" sz="4800" dirty="0"/>
          </a:p>
        </p:txBody>
      </p:sp>
      <p:sp>
        <p:nvSpPr>
          <p:cNvPr id="13" name="Прямоугольник 12"/>
          <p:cNvSpPr/>
          <p:nvPr/>
        </p:nvSpPr>
        <p:spPr>
          <a:xfrm>
            <a:off x="1331640" y="2492896"/>
            <a:ext cx="626586" cy="2308324"/>
          </a:xfrm>
          <a:prstGeom prst="rect">
            <a:avLst/>
          </a:prstGeom>
        </p:spPr>
        <p:txBody>
          <a:bodyPr wrap="square">
            <a:spAutoFit/>
          </a:bodyPr>
          <a:lstStyle/>
          <a:p>
            <a:r>
              <a:rPr lang="en-US" sz="7200" b="1" dirty="0" smtClean="0">
                <a:solidFill>
                  <a:schemeClr val="accent2">
                    <a:lumMod val="50000"/>
                  </a:schemeClr>
                </a:solidFill>
                <a:latin typeface="Times New Roman" panose="02020603050405020304" pitchFamily="18" charset="0"/>
                <a:ea typeface="Calibri" panose="020F0502020204030204" pitchFamily="34" charset="0"/>
              </a:rPr>
              <a:t>   3</a:t>
            </a:r>
            <a:endParaRPr lang="ru-RU" sz="7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008000"/>
                </a:solidFill>
              </a:rPr>
              <a:t>Vocabulary work</a:t>
            </a:r>
            <a:endParaRPr lang="ru-RU" b="1" dirty="0">
              <a:solidFill>
                <a:srgbClr val="008000"/>
              </a:solidFill>
            </a:endParaRPr>
          </a:p>
        </p:txBody>
      </p:sp>
      <p:sp>
        <p:nvSpPr>
          <p:cNvPr id="3" name="Содержимое 2"/>
          <p:cNvSpPr>
            <a:spLocks noGrp="1"/>
          </p:cNvSpPr>
          <p:nvPr>
            <p:ph idx="1"/>
          </p:nvPr>
        </p:nvSpPr>
        <p:spPr/>
        <p:txBody>
          <a:bodyPr/>
          <a:lstStyle/>
          <a:p>
            <a:r>
              <a:rPr lang="en-US" b="1" dirty="0" smtClean="0"/>
              <a:t>To listen to [ ˈ</a:t>
            </a:r>
            <a:r>
              <a:rPr lang="en-US" b="1" dirty="0" err="1" smtClean="0"/>
              <a:t>lɪsn</a:t>
            </a:r>
            <a:r>
              <a:rPr lang="en-US" b="1" dirty="0" smtClean="0"/>
              <a:t> ] </a:t>
            </a:r>
            <a:r>
              <a:rPr lang="ru-RU" b="1" dirty="0" smtClean="0"/>
              <a:t>слушать</a:t>
            </a:r>
            <a:endParaRPr lang="ru-RU" dirty="0" smtClean="0"/>
          </a:p>
          <a:p>
            <a:r>
              <a:rPr lang="en-US" b="1" dirty="0" smtClean="0"/>
              <a:t>To sing   [</a:t>
            </a:r>
            <a:r>
              <a:rPr lang="en-US" b="1" dirty="0" err="1" smtClean="0"/>
              <a:t>sɪŋ</a:t>
            </a:r>
            <a:r>
              <a:rPr lang="en-US" b="1" dirty="0" smtClean="0"/>
              <a:t>]  </a:t>
            </a:r>
            <a:r>
              <a:rPr lang="ru-RU" b="1" dirty="0" smtClean="0"/>
              <a:t>петь</a:t>
            </a:r>
            <a:endParaRPr lang="ru-RU" dirty="0" smtClean="0"/>
          </a:p>
          <a:p>
            <a:r>
              <a:rPr lang="en-US" b="1" dirty="0" smtClean="0"/>
              <a:t>To play  |ˈ</a:t>
            </a:r>
            <a:r>
              <a:rPr lang="en-US" b="1" dirty="0" err="1" smtClean="0"/>
              <a:t>pleɪ</a:t>
            </a:r>
            <a:r>
              <a:rPr lang="en-US" b="1" dirty="0" smtClean="0"/>
              <a:t>| </a:t>
            </a:r>
            <a:r>
              <a:rPr lang="ru-RU" b="1" dirty="0" smtClean="0"/>
              <a:t>играть</a:t>
            </a:r>
            <a:endParaRPr lang="ru-RU" dirty="0" smtClean="0"/>
          </a:p>
          <a:p>
            <a:r>
              <a:rPr lang="en-US" b="1" dirty="0" smtClean="0"/>
              <a:t>To dream  [</a:t>
            </a:r>
            <a:r>
              <a:rPr lang="en-US" b="1" dirty="0" err="1" smtClean="0"/>
              <a:t>driːm</a:t>
            </a:r>
            <a:r>
              <a:rPr lang="en-US" b="1" dirty="0" smtClean="0"/>
              <a:t>] </a:t>
            </a:r>
            <a:r>
              <a:rPr lang="ru-RU" b="1" dirty="0" smtClean="0"/>
              <a:t>мечтать</a:t>
            </a:r>
            <a:endParaRPr lang="ru-RU" dirty="0" smtClean="0"/>
          </a:p>
          <a:p>
            <a:r>
              <a:rPr lang="en-US" b="1" dirty="0" smtClean="0"/>
              <a:t>To relax [</a:t>
            </a:r>
            <a:r>
              <a:rPr lang="en-US" b="1" dirty="0" err="1" smtClean="0"/>
              <a:t>rɪˈlæks</a:t>
            </a:r>
            <a:r>
              <a:rPr lang="en-US" b="1" dirty="0" smtClean="0"/>
              <a:t>] </a:t>
            </a:r>
            <a:r>
              <a:rPr lang="ru-RU" b="1" dirty="0" smtClean="0"/>
              <a:t>расслабиться</a:t>
            </a:r>
            <a:endParaRPr lang="ru-RU" dirty="0" smtClean="0"/>
          </a:p>
          <a:p>
            <a:r>
              <a:rPr lang="en-US" b="1" dirty="0" smtClean="0"/>
              <a:t>To dance [`</a:t>
            </a:r>
            <a:r>
              <a:rPr lang="en-US" b="1" dirty="0" err="1" smtClean="0"/>
              <a:t>dæns</a:t>
            </a:r>
            <a:r>
              <a:rPr lang="en-US" b="1" dirty="0" smtClean="0"/>
              <a:t>] </a:t>
            </a:r>
            <a:r>
              <a:rPr lang="ru-RU" b="1" dirty="0" smtClean="0"/>
              <a:t>танцевать</a:t>
            </a:r>
            <a:endParaRPr lang="ru-RU" dirty="0" smtClean="0"/>
          </a:p>
          <a:p>
            <a:r>
              <a:rPr lang="en-US" b="1" dirty="0" smtClean="0"/>
              <a:t>To reflect |</a:t>
            </a:r>
            <a:r>
              <a:rPr lang="en-US" b="1" dirty="0" err="1" smtClean="0"/>
              <a:t>rɪˈflekt</a:t>
            </a:r>
            <a:r>
              <a:rPr lang="en-US" b="1" dirty="0" smtClean="0"/>
              <a:t>|  </a:t>
            </a:r>
            <a:r>
              <a:rPr lang="ru-RU" b="1" dirty="0" smtClean="0"/>
              <a:t>отражать</a:t>
            </a:r>
            <a:endParaRPr lang="ru-RU" dirty="0" smtClean="0"/>
          </a:p>
          <a:p>
            <a:r>
              <a:rPr lang="en-US" b="1" dirty="0" smtClean="0"/>
              <a:t>To choose |</a:t>
            </a:r>
            <a:r>
              <a:rPr lang="en-US" b="1" dirty="0" err="1" smtClean="0"/>
              <a:t>tʃuːz</a:t>
            </a:r>
            <a:r>
              <a:rPr lang="en-US" b="1" dirty="0" smtClean="0"/>
              <a:t>| </a:t>
            </a:r>
            <a:r>
              <a:rPr lang="ru-RU" b="1" dirty="0" smtClean="0"/>
              <a:t>выбирать</a:t>
            </a:r>
            <a:endParaRPr lang="ru-RU" dirty="0" smtClean="0"/>
          </a:p>
          <a:p>
            <a:r>
              <a:rPr lang="en-US" b="1" dirty="0" smtClean="0"/>
              <a:t>To rest [rest] </a:t>
            </a:r>
            <a:r>
              <a:rPr lang="ru-RU" b="1" dirty="0" smtClean="0"/>
              <a:t>отдыхать</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228600" algn="ctr">
              <a:lnSpc>
                <a:spcPct val="107000"/>
              </a:lnSpc>
              <a:spcAft>
                <a:spcPts val="0"/>
              </a:spcAft>
              <a:tabLst>
                <a:tab pos="4695825" algn="l"/>
              </a:tabLs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“Musical grammar”</a:t>
            </a:r>
            <a:r>
              <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r>
            <a:br>
              <a:rPr lang="ru-RU"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endParaRPr lang="ru-RU" dirty="0">
              <a:solidFill>
                <a:srgbClr val="0070C0"/>
              </a:solidFill>
            </a:endParaRPr>
          </a:p>
        </p:txBody>
      </p:sp>
      <p:sp>
        <p:nvSpPr>
          <p:cNvPr id="3" name="Объект 2"/>
          <p:cNvSpPr>
            <a:spLocks noGrp="1"/>
          </p:cNvSpPr>
          <p:nvPr>
            <p:ph idx="1"/>
          </p:nvPr>
        </p:nvSpPr>
        <p:spPr>
          <a:xfrm>
            <a:off x="609599" y="1556792"/>
            <a:ext cx="6347714" cy="4484571"/>
          </a:xfrm>
        </p:spPr>
        <p:txBody>
          <a:bodyPr>
            <a:normAutofit/>
          </a:bodyPr>
          <a:lstStyle/>
          <a:p>
            <a:r>
              <a:rPr lang="en-US" sz="4000" b="1" dirty="0" smtClean="0">
                <a:solidFill>
                  <a:schemeClr val="accent2">
                    <a:lumMod val="50000"/>
                  </a:schemeClr>
                </a:solidFill>
                <a:latin typeface="Times New Roman" panose="02020603050405020304" pitchFamily="18" charset="0"/>
                <a:ea typeface="Calibri" panose="020F0502020204030204" pitchFamily="34" charset="0"/>
              </a:rPr>
              <a:t> Consolidation of the </a:t>
            </a:r>
          </a:p>
          <a:p>
            <a:pPr marL="0" indent="0">
              <a:buNone/>
            </a:pPr>
            <a:r>
              <a:rPr lang="en-US" sz="4000" b="1" dirty="0">
                <a:solidFill>
                  <a:schemeClr val="accent2">
                    <a:lumMod val="50000"/>
                  </a:schemeClr>
                </a:solidFill>
                <a:latin typeface="Times New Roman" panose="02020603050405020304" pitchFamily="18" charset="0"/>
                <a:ea typeface="Calibri" panose="020F0502020204030204" pitchFamily="34" charset="0"/>
              </a:rPr>
              <a:t> </a:t>
            </a:r>
            <a:r>
              <a:rPr lang="en-US" sz="4000" b="1" dirty="0" smtClean="0">
                <a:solidFill>
                  <a:schemeClr val="accent2">
                    <a:lumMod val="50000"/>
                  </a:schemeClr>
                </a:solidFill>
                <a:latin typeface="Times New Roman" panose="02020603050405020304" pitchFamily="18" charset="0"/>
                <a:ea typeface="Calibri" panose="020F0502020204030204" pitchFamily="34" charset="0"/>
              </a:rPr>
              <a:t>  Past Simple. 3</a:t>
            </a:r>
          </a:p>
          <a:p>
            <a:endParaRPr lang="en-US" sz="4000" b="1" dirty="0" smtClean="0">
              <a:solidFill>
                <a:schemeClr val="accent2">
                  <a:lumMod val="50000"/>
                </a:schemeClr>
              </a:solidFill>
              <a:latin typeface="Times New Roman" panose="02020603050405020304" pitchFamily="18" charset="0"/>
              <a:ea typeface="Calibri" panose="020F0502020204030204" pitchFamily="34" charset="0"/>
            </a:endParaRPr>
          </a:p>
          <a:p>
            <a:r>
              <a:rPr lang="en-US" sz="4000" b="1" dirty="0" smtClean="0">
                <a:solidFill>
                  <a:schemeClr val="accent2">
                    <a:lumMod val="50000"/>
                  </a:schemeClr>
                </a:solidFill>
                <a:latin typeface="Times New Roman" panose="02020603050405020304" pitchFamily="18" charset="0"/>
                <a:ea typeface="Calibri" panose="020F0502020204030204" pitchFamily="34" charset="0"/>
              </a:rPr>
              <a:t>When we use Past Simple?</a:t>
            </a:r>
            <a:endParaRPr lang="ru-RU" sz="4000" b="1" dirty="0">
              <a:solidFill>
                <a:schemeClr val="accent2">
                  <a:lumMod val="50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3140968"/>
            <a:ext cx="5652788" cy="4531194"/>
          </a:xfrm>
          <a:prstGeom prst="rect">
            <a:avLst/>
          </a:prstGeom>
        </p:spPr>
      </p:pic>
    </p:spTree>
    <p:extLst>
      <p:ext uri="{BB962C8B-B14F-4D97-AF65-F5344CB8AC3E}">
        <p14:creationId xmlns:p14="http://schemas.microsoft.com/office/powerpoint/2010/main" xmlns="" val="472470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3717032"/>
            <a:ext cx="7848872" cy="2952328"/>
          </a:xfrm>
        </p:spPr>
      </p:pic>
      <p:sp>
        <p:nvSpPr>
          <p:cNvPr id="5" name="Прямоугольник 4"/>
          <p:cNvSpPr/>
          <p:nvPr/>
        </p:nvSpPr>
        <p:spPr>
          <a:xfrm>
            <a:off x="827584" y="980728"/>
            <a:ext cx="6598281" cy="2708434"/>
          </a:xfrm>
          <a:prstGeom prst="rect">
            <a:avLst/>
          </a:prstGeom>
        </p:spPr>
        <p:txBody>
          <a:bodyPr wrap="none">
            <a:spAutoFit/>
          </a:bodyPr>
          <a:lstStyle/>
          <a:p>
            <a:r>
              <a:rPr lang="en-US" sz="17000" b="1" dirty="0">
                <a:solidFill>
                  <a:srgbClr val="00B050"/>
                </a:solidFill>
                <a:latin typeface="Monotype Corsiva" panose="03010101010201010101" pitchFamily="66" charset="0"/>
              </a:rPr>
              <a:t>MUSIC</a:t>
            </a:r>
            <a:endParaRPr lang="ru-RU" sz="17000" b="1" dirty="0">
              <a:solidFill>
                <a:srgbClr val="00B050"/>
              </a:solidFill>
              <a:latin typeface="Monotype Corsiva" panose="03010101010201010101" pitchFamily="66" charset="0"/>
            </a:endParaRPr>
          </a:p>
        </p:txBody>
      </p:sp>
    </p:spTree>
    <p:extLst>
      <p:ext uri="{BB962C8B-B14F-4D97-AF65-F5344CB8AC3E}">
        <p14:creationId xmlns:p14="http://schemas.microsoft.com/office/powerpoint/2010/main" xmlns="" val="3884649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27151"/>
            <a:ext cx="1791925" cy="958174"/>
          </a:xfrm>
        </p:spPr>
        <p:txBody>
          <a:bodyPr>
            <a:noAutofit/>
          </a:bodyPr>
          <a:lstStyle/>
          <a:p>
            <a:pPr lvl="0">
              <a:spcBef>
                <a:spcPts val="0"/>
              </a:spcBef>
            </a:pPr>
            <a:r>
              <a:rPr lang="en-US" sz="3600" b="1" dirty="0" smtClean="0">
                <a:solidFill>
                  <a:srgbClr val="00B050"/>
                </a:solidFill>
                <a:latin typeface="Monotype Corsiva" panose="03010101010201010101" pitchFamily="66" charset="0"/>
              </a:rPr>
              <a:t>                                                             MUSIC</a:t>
            </a:r>
            <a:r>
              <a:rPr lang="ru-RU" sz="3600" b="1" dirty="0">
                <a:solidFill>
                  <a:srgbClr val="00B050"/>
                </a:solidFill>
                <a:latin typeface="Monotype Corsiva" panose="03010101010201010101" pitchFamily="66" charset="0"/>
              </a:rPr>
              <a:t/>
            </a:r>
            <a:br>
              <a:rPr lang="ru-RU" sz="3600" b="1" dirty="0">
                <a:solidFill>
                  <a:srgbClr val="00B050"/>
                </a:solidFill>
                <a:latin typeface="Monotype Corsiva" panose="03010101010201010101" pitchFamily="66" charset="0"/>
              </a:rPr>
            </a:br>
            <a:endParaRPr lang="ru-RU" sz="3600" dirty="0"/>
          </a:p>
        </p:txBody>
      </p:sp>
      <p:sp>
        <p:nvSpPr>
          <p:cNvPr id="3" name="Объект 2"/>
          <p:cNvSpPr>
            <a:spLocks noGrp="1"/>
          </p:cNvSpPr>
          <p:nvPr>
            <p:ph idx="1"/>
          </p:nvPr>
        </p:nvSpPr>
        <p:spPr>
          <a:xfrm>
            <a:off x="107504" y="1600201"/>
            <a:ext cx="9036496" cy="2044824"/>
          </a:xfrm>
        </p:spPr>
        <p:txBody>
          <a:bodyPr/>
          <a:lstStyle/>
          <a:p>
            <a:pPr marL="114300" indent="0">
              <a:lnSpc>
                <a:spcPct val="107000"/>
              </a:lnSpc>
              <a:spcAft>
                <a:spcPts val="0"/>
              </a:spcAft>
              <a:buNone/>
              <a:tabLst>
                <a:tab pos="469582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he </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b="1"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group is called  “Musical instruments”, </a:t>
            </a:r>
            <a:endParaRPr lang="ru-RU"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0"/>
              </a:spcAft>
              <a:buNone/>
              <a:tabLst>
                <a:tab pos="4695825" algn="l"/>
              </a:tabLst>
            </a:pP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1"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nd</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group is called “Musical genre” , </a:t>
            </a:r>
            <a:endParaRPr lang="ru-RU"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0"/>
              </a:spcAft>
              <a:buNone/>
              <a:tabLst>
                <a:tab pos="4695825" algn="l"/>
              </a:tabLst>
            </a:pP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b="1"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rd</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group is called “Melody</a:t>
            </a:r>
            <a:r>
              <a:rPr lang="en-US"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114300" indent="0">
              <a:lnSpc>
                <a:spcPct val="107000"/>
              </a:lnSpc>
              <a:spcAft>
                <a:spcPts val="0"/>
              </a:spcAft>
              <a:buNone/>
              <a:tabLst>
                <a:tab pos="4695825" algn="l"/>
              </a:tabLst>
            </a:pPr>
            <a:endParaRPr lang="ru-RU"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3068960"/>
            <a:ext cx="5976664" cy="3060317"/>
          </a:xfrm>
          <a:prstGeom prst="rect">
            <a:avLst/>
          </a:prstGeom>
        </p:spPr>
      </p:pic>
    </p:spTree>
    <p:extLst>
      <p:ext uri="{BB962C8B-B14F-4D97-AF65-F5344CB8AC3E}">
        <p14:creationId xmlns:p14="http://schemas.microsoft.com/office/powerpoint/2010/main" xmlns="" val="1402278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6692821" cy="720080"/>
          </a:xfrm>
        </p:spPr>
        <p:txBody>
          <a:bodyPr/>
          <a:lstStyle/>
          <a:p>
            <a:pPr algn="ctr"/>
            <a:r>
              <a:rPr lang="en-US" b="1" dirty="0" smtClean="0">
                <a:solidFill>
                  <a:srgbClr val="00B0F0"/>
                </a:solidFill>
                <a:latin typeface="Monotype Corsiva" panose="03010101010201010101" pitchFamily="66" charset="0"/>
                <a:ea typeface="Calibri" panose="020F0502020204030204" pitchFamily="34" charset="0"/>
              </a:rPr>
              <a:t>Fixing the material</a:t>
            </a:r>
            <a:endParaRPr lang="ru-RU" dirty="0">
              <a:solidFill>
                <a:srgbClr val="00B0F0"/>
              </a:solidFill>
              <a:latin typeface="Monotype Corsiva" panose="03010101010201010101" pitchFamily="66"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44044727"/>
              </p:ext>
            </p:extLst>
          </p:nvPr>
        </p:nvGraphicFramePr>
        <p:xfrm>
          <a:off x="250825" y="692150"/>
          <a:ext cx="7489824" cy="6431280"/>
        </p:xfrm>
        <a:graphic>
          <a:graphicData uri="http://schemas.openxmlformats.org/drawingml/2006/table">
            <a:tbl>
              <a:tblPr firstRow="1" bandRow="1">
                <a:tableStyleId>{5C22544A-7EE6-4342-B048-85BDC9FD1C3A}</a:tableStyleId>
              </a:tblPr>
              <a:tblGrid>
                <a:gridCol w="2496608"/>
                <a:gridCol w="2496608"/>
                <a:gridCol w="2496608"/>
              </a:tblGrid>
              <a:tr h="370840">
                <a:tc>
                  <a:txBody>
                    <a:bodyPr/>
                    <a:lstStyle/>
                    <a:p>
                      <a:pPr algn="ct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“Musical instruments”</a:t>
                      </a:r>
                      <a:endParaRPr lang="ru-RU" dirty="0"/>
                    </a:p>
                  </a:txBody>
                  <a:tcPr/>
                </a:tc>
                <a:tc>
                  <a:txBody>
                    <a:bodyPr/>
                    <a:lstStyle/>
                    <a:p>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“Musical genre” </a:t>
                      </a:r>
                      <a:endParaRPr lang="ru-RU" dirty="0"/>
                    </a:p>
                  </a:txBody>
                  <a:tcPr/>
                </a:tc>
                <a:tc>
                  <a:txBody>
                    <a:bodyPr/>
                    <a:lstStyle/>
                    <a:p>
                      <a:pPr marL="114300" marR="0" lvl="0" indent="0" algn="l" defTabSz="457200" rtl="0" eaLnBrk="1" fontAlgn="auto" latinLnBrk="0" hangingPunct="1">
                        <a:lnSpc>
                          <a:spcPct val="107000"/>
                        </a:lnSpc>
                        <a:spcBef>
                          <a:spcPts val="1000"/>
                        </a:spcBef>
                        <a:spcAft>
                          <a:spcPts val="0"/>
                        </a:spcAft>
                        <a:buClr>
                          <a:srgbClr val="90C226"/>
                        </a:buClr>
                        <a:buSzPct val="80000"/>
                        <a:buFont typeface="Wingdings 3" charset="2"/>
                        <a:buNone/>
                        <a:tabLst>
                          <a:tab pos="4695825" algn="l"/>
                        </a:tabLst>
                        <a:defRPr/>
                      </a:pP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“Melody”</a:t>
                      </a:r>
                    </a:p>
                    <a:p>
                      <a:endParaRPr lang="ru-RU" dirty="0"/>
                    </a:p>
                  </a:txBody>
                  <a:tcPr/>
                </a:tc>
              </a:tr>
              <a:tr h="370840">
                <a:tc>
                  <a:txBody>
                    <a:bodyPr/>
                    <a:lstStyle/>
                    <a:p>
                      <a:endParaRPr lang="en-US" dirty="0" smtClean="0"/>
                    </a:p>
                    <a:p>
                      <a:r>
                        <a:rPr lang="en-US" sz="1800" dirty="0" smtClean="0">
                          <a:effectLst/>
                          <a:latin typeface="Times New Roman" panose="02020603050405020304" pitchFamily="18" charset="0"/>
                          <a:ea typeface="Calibri" panose="020F0502020204030204" pitchFamily="34" charset="0"/>
                        </a:rPr>
                        <a:t>   </a:t>
                      </a:r>
                      <a:r>
                        <a:rPr lang="kk-KZ" sz="2000" b="1" baseline="0" dirty="0" smtClean="0">
                          <a:solidFill>
                            <a:srgbClr val="FF0000"/>
                          </a:solidFill>
                          <a:effectLst/>
                          <a:latin typeface="Times New Roman" panose="02020603050405020304" pitchFamily="18" charset="0"/>
                          <a:ea typeface="Calibri" panose="020F0502020204030204" pitchFamily="34" charset="0"/>
                        </a:rPr>
                        <a:t>          </a:t>
                      </a:r>
                      <a:r>
                        <a:rPr lang="en-US" sz="2000" b="1" dirty="0" smtClean="0">
                          <a:solidFill>
                            <a:srgbClr val="FF0000"/>
                          </a:solidFill>
                          <a:effectLst/>
                          <a:latin typeface="Times New Roman" panose="02020603050405020304" pitchFamily="18" charset="0"/>
                          <a:ea typeface="Calibri" panose="020F0502020204030204" pitchFamily="34" charset="0"/>
                        </a:rPr>
                        <a:t> Puzzle</a:t>
                      </a:r>
                      <a:endParaRPr lang="en-US" sz="2000" b="1" dirty="0" smtClean="0">
                        <a:solidFill>
                          <a:srgbClr val="FF000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a:txBody>
                  <a:tcPr/>
                </a:tc>
                <a:tc>
                  <a:txBody>
                    <a:bodyPr/>
                    <a:lstStyle/>
                    <a:p>
                      <a:endParaRPr lang="en-US" dirty="0" smtClean="0"/>
                    </a:p>
                    <a:p>
                      <a:r>
                        <a:rPr lang="en-US" dirty="0" smtClean="0"/>
                        <a:t>     </a:t>
                      </a:r>
                      <a:r>
                        <a:rPr lang="en-US" sz="2000" b="1" dirty="0" smtClean="0">
                          <a:solidFill>
                            <a:srgbClr val="FF0000"/>
                          </a:solidFill>
                        </a:rPr>
                        <a:t>“</a:t>
                      </a:r>
                      <a:r>
                        <a:rPr lang="en-US" sz="2000" b="1" dirty="0" smtClean="0">
                          <a:solidFill>
                            <a:srgbClr val="FF0000"/>
                          </a:solidFill>
                          <a:effectLst/>
                          <a:latin typeface="Times New Roman" panose="02020603050405020304" pitchFamily="18" charset="0"/>
                        </a:rPr>
                        <a:t>M</a:t>
                      </a:r>
                      <a:r>
                        <a:rPr lang="en-US" sz="2000" b="1" dirty="0" smtClean="0">
                          <a:solidFill>
                            <a:srgbClr val="FF0000"/>
                          </a:solidFill>
                          <a:effectLst/>
                          <a:latin typeface="Times New Roman" panose="02020603050405020304" pitchFamily="18" charset="0"/>
                          <a:ea typeface="Calibri" panose="020F0502020204030204" pitchFamily="34" charset="0"/>
                        </a:rPr>
                        <a:t>agic square</a:t>
                      </a:r>
                      <a:r>
                        <a:rPr lang="en-US" sz="2000" b="1" dirty="0" smtClean="0">
                          <a:solidFill>
                            <a:srgbClr val="FF0000"/>
                          </a:solidFill>
                        </a:rPr>
                        <a:t>”</a:t>
                      </a:r>
                      <a:endParaRPr lang="ru-RU" sz="2000" b="1" dirty="0">
                        <a:solidFill>
                          <a:srgbClr val="FF0000"/>
                        </a:solidFill>
                      </a:endParaRPr>
                    </a:p>
                  </a:txBody>
                  <a:tcPr/>
                </a:tc>
                <a:tc>
                  <a:txBody>
                    <a:bodyPr/>
                    <a:lstStyle/>
                    <a:p>
                      <a:endParaRPr lang="en-US" dirty="0" smtClean="0"/>
                    </a:p>
                    <a:p>
                      <a:r>
                        <a:rPr lang="en-US" sz="2000" b="1" dirty="0" smtClean="0">
                          <a:solidFill>
                            <a:srgbClr val="FF0000"/>
                          </a:solidFill>
                          <a:effectLst/>
                          <a:latin typeface="Times New Roman" panose="02020603050405020304" pitchFamily="18" charset="0"/>
                          <a:ea typeface="Calibri" panose="020F0502020204030204" pitchFamily="34" charset="0"/>
                        </a:rPr>
                        <a:t>Name the composers</a:t>
                      </a:r>
                    </a:p>
                    <a:p>
                      <a:endParaRPr lang="en-US" sz="2000" b="1" dirty="0" smtClean="0">
                        <a:solidFill>
                          <a:srgbClr val="FF0000"/>
                        </a:solidFill>
                        <a:effectLst/>
                        <a:latin typeface="Times New Roman" panose="02020603050405020304" pitchFamily="18" charset="0"/>
                      </a:endParaRPr>
                    </a:p>
                    <a:p>
                      <a:pPr>
                        <a:lnSpc>
                          <a:spcPct val="115000"/>
                        </a:lnSpc>
                        <a:spcAft>
                          <a:spcPts val="0"/>
                        </a:spcAft>
                        <a:tabLst>
                          <a:tab pos="1127760" algn="l"/>
                        </a:tabLst>
                      </a:pPr>
                      <a:r>
                        <a:rPr lang="en-US" sz="2000" b="1"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____________________</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1127760" algn="l"/>
                        </a:tabLst>
                      </a:pPr>
                      <a:r>
                        <a:rPr lang="en-US" sz="2000" b="1"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____________________</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1127760" algn="l"/>
                        </a:tabLst>
                      </a:pPr>
                      <a:r>
                        <a:rPr lang="en-US" sz="2000" b="1" dirty="0" smtClean="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____________________________________</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smtClean="0">
                          <a:solidFill>
                            <a:srgbClr val="00B050"/>
                          </a:solidFill>
                          <a:effectLst/>
                          <a:latin typeface="Times New Roman" panose="02020603050405020304" pitchFamily="18" charset="0"/>
                          <a:ea typeface="Calibri" panose="020F0502020204030204" pitchFamily="34" charset="0"/>
                        </a:rPr>
                        <a:t>__________________________________________________________________________________________</a:t>
                      </a:r>
                      <a:endParaRPr lang="ru-RU" sz="2000" b="1" dirty="0">
                        <a:solidFill>
                          <a:srgbClr val="FF0000"/>
                        </a:solidFill>
                      </a:endParaRPr>
                    </a:p>
                  </a:txBody>
                  <a:tcPr/>
                </a:tc>
              </a:tr>
            </a:tbl>
          </a:graphicData>
        </a:graphic>
      </p:graphicFrame>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2348880"/>
            <a:ext cx="2349179" cy="2376264"/>
          </a:xfrm>
          <a:prstGeom prst="rect">
            <a:avLst/>
          </a:prstGeom>
        </p:spPr>
      </p:pic>
      <p:graphicFrame>
        <p:nvGraphicFramePr>
          <p:cNvPr id="6" name="Объект 5"/>
          <p:cNvGraphicFramePr>
            <a:graphicFrameLocks noChangeAspect="1"/>
          </p:cNvGraphicFramePr>
          <p:nvPr>
            <p:extLst>
              <p:ext uri="{D42A27DB-BD31-4B8C-83A1-F6EECF244321}">
                <p14:modId xmlns:p14="http://schemas.microsoft.com/office/powerpoint/2010/main" xmlns="" val="1116944960"/>
              </p:ext>
            </p:extLst>
          </p:nvPr>
        </p:nvGraphicFramePr>
        <p:xfrm>
          <a:off x="2771800" y="2348880"/>
          <a:ext cx="2402765" cy="2520280"/>
        </p:xfrm>
        <a:graphic>
          <a:graphicData uri="http://schemas.openxmlformats.org/presentationml/2006/ole">
            <p:oleObj spid="_x0000_s1034" name="Документ" r:id="rId4" imgW="7018971" imgH="6332043" progId="Word.Document.12">
              <p:embed/>
            </p:oleObj>
          </a:graphicData>
        </a:graphic>
      </p:graphicFrame>
      <p:pic>
        <p:nvPicPr>
          <p:cNvPr id="7" name="Рисунок 6" descr="C:\Users\777\Desktop\0019-014-.jpg"/>
          <p:cNvPicPr/>
          <p:nvPr/>
        </p:nvPicPr>
        <p:blipFill>
          <a:blip r:embed="rId5" cstate="print"/>
          <a:srcRect/>
          <a:stretch>
            <a:fillRect/>
          </a:stretch>
        </p:blipFill>
        <p:spPr bwMode="auto">
          <a:xfrm>
            <a:off x="5273658" y="2348880"/>
            <a:ext cx="2394686" cy="1944216"/>
          </a:xfrm>
          <a:prstGeom prst="rect">
            <a:avLst/>
          </a:prstGeom>
          <a:noFill/>
          <a:ln w="9525">
            <a:noFill/>
            <a:miter lim="800000"/>
            <a:headEnd/>
            <a:tailEnd/>
          </a:ln>
        </p:spPr>
      </p:pic>
    </p:spTree>
    <p:extLst>
      <p:ext uri="{BB962C8B-B14F-4D97-AF65-F5344CB8AC3E}">
        <p14:creationId xmlns:p14="http://schemas.microsoft.com/office/powerpoint/2010/main" xmlns="" val="2091852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7020272" cy="6858000"/>
          </a:xfrm>
        </p:spPr>
        <p:txBody>
          <a:bodyPr/>
          <a:lstStyle/>
          <a:p>
            <a:pPr>
              <a:buNone/>
            </a:pPr>
            <a:r>
              <a:rPr lang="en-US" b="1" dirty="0" smtClean="0">
                <a:latin typeface="Times New Roman" pitchFamily="18" charset="0"/>
                <a:cs typeface="Times New Roman" pitchFamily="18" charset="0"/>
              </a:rPr>
              <a:t>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8892" y="0"/>
            <a:ext cx="498621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1772816"/>
            <a:ext cx="6477904" cy="4553585"/>
          </a:xfrm>
          <a:prstGeom prst="rect">
            <a:avLst/>
          </a:prstGeom>
        </p:spPr>
      </p:pic>
      <p:sp>
        <p:nvSpPr>
          <p:cNvPr id="10" name="Прямоугольник 9"/>
          <p:cNvSpPr/>
          <p:nvPr/>
        </p:nvSpPr>
        <p:spPr>
          <a:xfrm>
            <a:off x="1304910" y="260648"/>
            <a:ext cx="4947188" cy="1107996"/>
          </a:xfrm>
          <a:prstGeom prst="rect">
            <a:avLst/>
          </a:prstGeom>
        </p:spPr>
        <p:txBody>
          <a:bodyPr wrap="none">
            <a:spAutoFit/>
          </a:bodyPr>
          <a:lstStyle/>
          <a:p>
            <a:r>
              <a:rPr lang="en-US" sz="6600" b="1" dirty="0">
                <a:solidFill>
                  <a:srgbClr val="FF33CC"/>
                </a:solidFill>
                <a:latin typeface="Monotype Corsiva" panose="03010101010201010101" pitchFamily="66" charset="0"/>
                <a:ea typeface="Calibri" panose="020F0502020204030204" pitchFamily="34" charset="0"/>
              </a:rPr>
              <a:t>“Musical glade”</a:t>
            </a:r>
            <a:endParaRPr lang="ru-RU" sz="6600" b="1" dirty="0">
              <a:solidFill>
                <a:srgbClr val="FF33CC"/>
              </a:solidFill>
              <a:latin typeface="Monotype Corsiva" panose="03010101010201010101" pitchFamily="66" charset="0"/>
            </a:endParaRPr>
          </a:p>
        </p:txBody>
      </p:sp>
    </p:spTree>
    <p:extLst>
      <p:ext uri="{BB962C8B-B14F-4D97-AF65-F5344CB8AC3E}">
        <p14:creationId xmlns:p14="http://schemas.microsoft.com/office/powerpoint/2010/main" xmlns="" val="1908739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6347713" cy="1320800"/>
          </a:xfrm>
        </p:spPr>
        <p:txBody>
          <a:bodyPr>
            <a:normAutofit/>
          </a:bodyPr>
          <a:lstStyle/>
          <a:p>
            <a:pPr algn="ctr"/>
            <a:r>
              <a:rPr lang="en-US" sz="7200" b="1" dirty="0">
                <a:latin typeface="Times New Roman" panose="02020603050405020304" pitchFamily="18" charset="0"/>
                <a:ea typeface="Calibri" panose="020F0502020204030204" pitchFamily="34" charset="0"/>
              </a:rPr>
              <a:t>Quiz</a:t>
            </a:r>
            <a:endParaRPr lang="ru-RU" sz="7200" dirty="0"/>
          </a:p>
        </p:txBody>
      </p:sp>
      <p:sp>
        <p:nvSpPr>
          <p:cNvPr id="3" name="Объект 2"/>
          <p:cNvSpPr>
            <a:spLocks noGrp="1"/>
          </p:cNvSpPr>
          <p:nvPr>
            <p:ph idx="1"/>
          </p:nvPr>
        </p:nvSpPr>
        <p:spPr>
          <a:xfrm>
            <a:off x="251520" y="1772816"/>
            <a:ext cx="7704856" cy="4896544"/>
          </a:xfrm>
        </p:spPr>
        <p:txBody>
          <a:bodyPr/>
          <a:lstStyle/>
          <a:p>
            <a:pPr lvl="0">
              <a:lnSpc>
                <a:spcPct val="107000"/>
              </a:lnSpc>
              <a:buFont typeface="+mj-lt"/>
              <a:buAutoNum type="arabicPeriod"/>
              <a:tabLst>
                <a:tab pos="4695825" algn="l"/>
              </a:tabLs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What Kazakh instruments do you know?</a:t>
            </a:r>
            <a:endParaRPr lang="ru-RU"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tabLst>
                <a:tab pos="4695825" algn="l"/>
              </a:tabLs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How many notes in the musical notation?</a:t>
            </a:r>
            <a:endParaRPr lang="ru-RU"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tabLst>
                <a:tab pos="4695825" algn="l"/>
              </a:tabLs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biggest instrument of the world </a:t>
            </a:r>
            <a:r>
              <a:rPr 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is</a:t>
            </a:r>
            <a:r>
              <a:rPr lang="ru-RU"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a:t>
            </a: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ru-RU"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tabLst>
                <a:tab pos="4695825" algn="l"/>
              </a:tabLs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most different instrument is the …</a:t>
            </a:r>
            <a:endParaRPr lang="ru-RU"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tabLst>
                <a:tab pos="4695825" algn="l"/>
              </a:tabLs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Translate the word “Hymn” in Kazakh</a:t>
            </a:r>
            <a:endParaRPr lang="ru-RU"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tabLst>
                <a:tab pos="4695825" algn="l"/>
              </a:tabLs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Translate the word combination into Kazakh  “Musical instrument”</a:t>
            </a:r>
            <a:endParaRPr lang="ru-RU"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tabLst>
                <a:tab pos="4695825" algn="l"/>
              </a:tabLs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Name one English composer</a:t>
            </a:r>
            <a:endParaRPr lang="ru-RU" sz="1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9872" y="2420888"/>
            <a:ext cx="4839686" cy="4350729"/>
          </a:xfrm>
          <a:prstGeom prst="rect">
            <a:avLst/>
          </a:prstGeom>
        </p:spPr>
      </p:pic>
    </p:spTree>
    <p:extLst>
      <p:ext uri="{BB962C8B-B14F-4D97-AF65-F5344CB8AC3E}">
        <p14:creationId xmlns:p14="http://schemas.microsoft.com/office/powerpoint/2010/main" xmlns="" val="3914204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Times New Roman" panose="02020603050405020304" pitchFamily="18" charset="0"/>
                <a:ea typeface="Calibri" panose="020F0502020204030204" pitchFamily="34" charset="0"/>
              </a:rPr>
              <a:t>Listening</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xmlns="" val="1427082027"/>
              </p:ext>
            </p:extLst>
          </p:nvPr>
        </p:nvGraphicFramePr>
        <p:xfrm>
          <a:off x="251520" y="2852936"/>
          <a:ext cx="7777161" cy="767080"/>
        </p:xfrm>
        <a:graphic>
          <a:graphicData uri="http://schemas.openxmlformats.org/drawingml/2006/table">
            <a:tbl>
              <a:tblPr firstRow="1" bandRow="1">
                <a:tableStyleId>{5C22544A-7EE6-4342-B048-85BDC9FD1C3A}</a:tableStyleId>
              </a:tblPr>
              <a:tblGrid>
                <a:gridCol w="1111023"/>
                <a:gridCol w="1111023"/>
                <a:gridCol w="1111023"/>
                <a:gridCol w="1111023"/>
                <a:gridCol w="1111023"/>
                <a:gridCol w="1213637"/>
                <a:gridCol w="1008409"/>
              </a:tblGrid>
              <a:tr h="370840">
                <a:tc>
                  <a:txBody>
                    <a:bodyPr/>
                    <a:lstStyle/>
                    <a:p>
                      <a:r>
                        <a:rPr lang="en-US" sz="2000" dirty="0" smtClean="0">
                          <a:solidFill>
                            <a:srgbClr val="FFFF00"/>
                          </a:solidFill>
                        </a:rPr>
                        <a:t>Music</a:t>
                      </a:r>
                      <a:endParaRPr lang="ru-RU" sz="2000" dirty="0">
                        <a:solidFill>
                          <a:srgbClr val="FFFF00"/>
                        </a:solidFill>
                      </a:endParaRPr>
                    </a:p>
                  </a:txBody>
                  <a:tcPr/>
                </a:tc>
                <a:tc>
                  <a:txBody>
                    <a:bodyPr/>
                    <a:lstStyle/>
                    <a:p>
                      <a:r>
                        <a:rPr lang="en-US" sz="2000" dirty="0" smtClean="0">
                          <a:solidFill>
                            <a:srgbClr val="FFFF00"/>
                          </a:solidFill>
                        </a:rPr>
                        <a:t>Rock</a:t>
                      </a:r>
                      <a:endParaRPr lang="ru-RU" sz="2000" dirty="0">
                        <a:solidFill>
                          <a:srgbClr val="FFFF00"/>
                        </a:solidFill>
                      </a:endParaRPr>
                    </a:p>
                  </a:txBody>
                  <a:tcPr/>
                </a:tc>
                <a:tc>
                  <a:txBody>
                    <a:bodyPr/>
                    <a:lstStyle/>
                    <a:p>
                      <a:r>
                        <a:rPr lang="en-US" sz="2000" dirty="0" smtClean="0">
                          <a:solidFill>
                            <a:srgbClr val="FFFF00"/>
                          </a:solidFill>
                        </a:rPr>
                        <a:t>Jazz</a:t>
                      </a:r>
                      <a:endParaRPr lang="ru-RU" sz="2000" dirty="0">
                        <a:solidFill>
                          <a:srgbClr val="FFFF00"/>
                        </a:solidFill>
                      </a:endParaRPr>
                    </a:p>
                  </a:txBody>
                  <a:tcPr/>
                </a:tc>
                <a:tc>
                  <a:txBody>
                    <a:bodyPr/>
                    <a:lstStyle/>
                    <a:p>
                      <a:r>
                        <a:rPr lang="en-US" sz="2000" dirty="0" smtClean="0">
                          <a:solidFill>
                            <a:srgbClr val="FFFF00"/>
                          </a:solidFill>
                        </a:rPr>
                        <a:t>Pop </a:t>
                      </a:r>
                      <a:endParaRPr lang="ru-RU" sz="2000" dirty="0">
                        <a:solidFill>
                          <a:srgbClr val="FFFF00"/>
                        </a:solidFill>
                      </a:endParaRPr>
                    </a:p>
                  </a:txBody>
                  <a:tcPr/>
                </a:tc>
                <a:tc>
                  <a:txBody>
                    <a:bodyPr/>
                    <a:lstStyle/>
                    <a:p>
                      <a:r>
                        <a:rPr lang="en-US" sz="2000" dirty="0" smtClean="0">
                          <a:solidFill>
                            <a:srgbClr val="FFFF00"/>
                          </a:solidFill>
                        </a:rPr>
                        <a:t>Folk</a:t>
                      </a:r>
                      <a:endParaRPr lang="ru-RU" sz="2000" dirty="0">
                        <a:solidFill>
                          <a:srgbClr val="FFFF00"/>
                        </a:solidFill>
                      </a:endParaRPr>
                    </a:p>
                  </a:txBody>
                  <a:tcPr/>
                </a:tc>
                <a:tc>
                  <a:txBody>
                    <a:bodyPr/>
                    <a:lstStyle/>
                    <a:p>
                      <a:r>
                        <a:rPr lang="en-US" sz="2000" dirty="0" smtClean="0">
                          <a:solidFill>
                            <a:srgbClr val="FFFF00"/>
                          </a:solidFill>
                        </a:rPr>
                        <a:t>Classical</a:t>
                      </a:r>
                      <a:endParaRPr lang="ru-RU" sz="2000" dirty="0">
                        <a:solidFill>
                          <a:srgbClr val="FFFF00"/>
                        </a:solidFill>
                      </a:endParaRPr>
                    </a:p>
                  </a:txBody>
                  <a:tcPr/>
                </a:tc>
                <a:tc>
                  <a:txBody>
                    <a:bodyPr/>
                    <a:lstStyle/>
                    <a:p>
                      <a:r>
                        <a:rPr lang="en-US" sz="2000" dirty="0" smtClean="0">
                          <a:solidFill>
                            <a:srgbClr val="FFFF00"/>
                          </a:solidFill>
                        </a:rPr>
                        <a:t>Rap</a:t>
                      </a:r>
                      <a:endParaRPr lang="ru-RU" sz="2000" dirty="0">
                        <a:solidFill>
                          <a:srgbClr val="FFFF00"/>
                        </a:solidFill>
                      </a:endParaRPr>
                    </a:p>
                  </a:txBody>
                  <a:tcPr/>
                </a:tc>
              </a:tr>
              <a:tr h="370840">
                <a:tc>
                  <a:txBody>
                    <a:bodyPr/>
                    <a:lstStyle/>
                    <a:p>
                      <a:r>
                        <a:rPr lang="ru-RU" b="1" dirty="0" smtClean="0">
                          <a:solidFill>
                            <a:schemeClr val="accent5">
                              <a:lumMod val="75000"/>
                            </a:schemeClr>
                          </a:solidFill>
                        </a:rPr>
                        <a:t>№</a:t>
                      </a:r>
                      <a:endParaRPr lang="ru-RU" b="1" dirty="0">
                        <a:solidFill>
                          <a:schemeClr val="accent5">
                            <a:lumMod val="75000"/>
                          </a:schemeClr>
                        </a:solidFill>
                      </a:endParaRPr>
                    </a:p>
                  </a:txBody>
                  <a:tcPr/>
                </a:tc>
                <a:tc>
                  <a:txBody>
                    <a:bodyPr/>
                    <a:lstStyle/>
                    <a:p>
                      <a:endParaRPr lang="ru-RU" dirty="0">
                        <a:solidFill>
                          <a:schemeClr val="accent5">
                            <a:lumMod val="75000"/>
                          </a:schemeClr>
                        </a:solidFill>
                      </a:endParaRPr>
                    </a:p>
                  </a:txBody>
                  <a:tcPr/>
                </a:tc>
                <a:tc>
                  <a:txBody>
                    <a:bodyPr/>
                    <a:lstStyle/>
                    <a:p>
                      <a:endParaRPr lang="ru-RU" dirty="0">
                        <a:solidFill>
                          <a:schemeClr val="accent5">
                            <a:lumMod val="75000"/>
                          </a:schemeClr>
                        </a:solidFill>
                      </a:endParaRPr>
                    </a:p>
                  </a:txBody>
                  <a:tcPr/>
                </a:tc>
                <a:tc>
                  <a:txBody>
                    <a:bodyPr/>
                    <a:lstStyle/>
                    <a:p>
                      <a:endParaRPr lang="ru-RU" dirty="0">
                        <a:solidFill>
                          <a:schemeClr val="accent5">
                            <a:lumMod val="75000"/>
                          </a:schemeClr>
                        </a:solidFill>
                      </a:endParaRPr>
                    </a:p>
                  </a:txBody>
                  <a:tcPr/>
                </a:tc>
                <a:tc>
                  <a:txBody>
                    <a:bodyPr/>
                    <a:lstStyle/>
                    <a:p>
                      <a:endParaRPr lang="ru-RU" dirty="0">
                        <a:solidFill>
                          <a:schemeClr val="accent5">
                            <a:lumMod val="75000"/>
                          </a:schemeClr>
                        </a:solidFill>
                      </a:endParaRPr>
                    </a:p>
                  </a:txBody>
                  <a:tcPr/>
                </a:tc>
                <a:tc>
                  <a:txBody>
                    <a:bodyPr/>
                    <a:lstStyle/>
                    <a:p>
                      <a:endParaRPr lang="ru-RU" dirty="0">
                        <a:solidFill>
                          <a:schemeClr val="accent5">
                            <a:lumMod val="75000"/>
                          </a:schemeClr>
                        </a:solidFill>
                      </a:endParaRPr>
                    </a:p>
                  </a:txBody>
                  <a:tcPr/>
                </a:tc>
                <a:tc>
                  <a:txBody>
                    <a:bodyPr/>
                    <a:lstStyle/>
                    <a:p>
                      <a:endParaRPr lang="ru-RU" dirty="0">
                        <a:solidFill>
                          <a:schemeClr val="accent5">
                            <a:lumMod val="75000"/>
                          </a:schemeClr>
                        </a:solidFill>
                      </a:endParaRPr>
                    </a:p>
                  </a:txBody>
                  <a:tcPr/>
                </a:tc>
              </a:tr>
            </a:tbl>
          </a:graphicData>
        </a:graphic>
      </p:graphicFrame>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4324" y="3861048"/>
            <a:ext cx="4106417" cy="2474116"/>
          </a:xfrm>
          <a:prstGeom prst="rect">
            <a:avLst/>
          </a:prstGeom>
        </p:spPr>
      </p:pic>
    </p:spTree>
    <p:extLst>
      <p:ext uri="{BB962C8B-B14F-4D97-AF65-F5344CB8AC3E}">
        <p14:creationId xmlns:p14="http://schemas.microsoft.com/office/powerpoint/2010/main" xmlns="" val="2313418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latin typeface="Times New Roman" panose="02020603050405020304" pitchFamily="18" charset="0"/>
                <a:ea typeface="Calibri" panose="020F0502020204030204" pitchFamily="34" charset="0"/>
              </a:rPr>
              <a:t>Listening</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xmlns="" val="3727658191"/>
              </p:ext>
            </p:extLst>
          </p:nvPr>
        </p:nvGraphicFramePr>
        <p:xfrm>
          <a:off x="251520" y="2852936"/>
          <a:ext cx="7777161" cy="767080"/>
        </p:xfrm>
        <a:graphic>
          <a:graphicData uri="http://schemas.openxmlformats.org/drawingml/2006/table">
            <a:tbl>
              <a:tblPr firstRow="1" bandRow="1">
                <a:tableStyleId>{5C22544A-7EE6-4342-B048-85BDC9FD1C3A}</a:tableStyleId>
              </a:tblPr>
              <a:tblGrid>
                <a:gridCol w="1111023"/>
                <a:gridCol w="1111023"/>
                <a:gridCol w="1111023"/>
                <a:gridCol w="1111023"/>
                <a:gridCol w="1111023"/>
                <a:gridCol w="1213637"/>
                <a:gridCol w="1008409"/>
              </a:tblGrid>
              <a:tr h="370840">
                <a:tc>
                  <a:txBody>
                    <a:bodyPr/>
                    <a:lstStyle/>
                    <a:p>
                      <a:r>
                        <a:rPr lang="en-US" sz="2000" dirty="0" smtClean="0">
                          <a:solidFill>
                            <a:srgbClr val="FFFF00"/>
                          </a:solidFill>
                        </a:rPr>
                        <a:t>Music</a:t>
                      </a:r>
                      <a:endParaRPr lang="ru-RU" sz="2000" dirty="0">
                        <a:solidFill>
                          <a:srgbClr val="FFFF00"/>
                        </a:solidFill>
                      </a:endParaRPr>
                    </a:p>
                  </a:txBody>
                  <a:tcPr/>
                </a:tc>
                <a:tc>
                  <a:txBody>
                    <a:bodyPr/>
                    <a:lstStyle/>
                    <a:p>
                      <a:r>
                        <a:rPr lang="en-US" sz="2000" dirty="0" smtClean="0">
                          <a:solidFill>
                            <a:srgbClr val="FFFF00"/>
                          </a:solidFill>
                        </a:rPr>
                        <a:t>Rock</a:t>
                      </a:r>
                      <a:endParaRPr lang="ru-RU" sz="2000" dirty="0">
                        <a:solidFill>
                          <a:srgbClr val="FFFF00"/>
                        </a:solidFill>
                      </a:endParaRPr>
                    </a:p>
                  </a:txBody>
                  <a:tcPr/>
                </a:tc>
                <a:tc>
                  <a:txBody>
                    <a:bodyPr/>
                    <a:lstStyle/>
                    <a:p>
                      <a:r>
                        <a:rPr lang="en-US" sz="2000" dirty="0" smtClean="0">
                          <a:solidFill>
                            <a:srgbClr val="FFFF00"/>
                          </a:solidFill>
                        </a:rPr>
                        <a:t>Jazz</a:t>
                      </a:r>
                      <a:endParaRPr lang="ru-RU" sz="2000" dirty="0">
                        <a:solidFill>
                          <a:srgbClr val="FFFF00"/>
                        </a:solidFill>
                      </a:endParaRPr>
                    </a:p>
                  </a:txBody>
                  <a:tcPr/>
                </a:tc>
                <a:tc>
                  <a:txBody>
                    <a:bodyPr/>
                    <a:lstStyle/>
                    <a:p>
                      <a:r>
                        <a:rPr lang="en-US" sz="2000" dirty="0" smtClean="0">
                          <a:solidFill>
                            <a:srgbClr val="FFFF00"/>
                          </a:solidFill>
                        </a:rPr>
                        <a:t>Pop </a:t>
                      </a:r>
                      <a:endParaRPr lang="ru-RU" sz="2000" dirty="0">
                        <a:solidFill>
                          <a:srgbClr val="FFFF00"/>
                        </a:solidFill>
                      </a:endParaRPr>
                    </a:p>
                  </a:txBody>
                  <a:tcPr/>
                </a:tc>
                <a:tc>
                  <a:txBody>
                    <a:bodyPr/>
                    <a:lstStyle/>
                    <a:p>
                      <a:r>
                        <a:rPr lang="en-US" sz="2000" dirty="0" smtClean="0">
                          <a:solidFill>
                            <a:srgbClr val="FFFF00"/>
                          </a:solidFill>
                        </a:rPr>
                        <a:t>Folk</a:t>
                      </a:r>
                      <a:endParaRPr lang="ru-RU" sz="2000" dirty="0">
                        <a:solidFill>
                          <a:srgbClr val="FFFF00"/>
                        </a:solidFill>
                      </a:endParaRPr>
                    </a:p>
                  </a:txBody>
                  <a:tcPr/>
                </a:tc>
                <a:tc>
                  <a:txBody>
                    <a:bodyPr/>
                    <a:lstStyle/>
                    <a:p>
                      <a:r>
                        <a:rPr lang="en-US" sz="2000" dirty="0" smtClean="0">
                          <a:solidFill>
                            <a:srgbClr val="FFFF00"/>
                          </a:solidFill>
                        </a:rPr>
                        <a:t>Classical</a:t>
                      </a:r>
                      <a:endParaRPr lang="ru-RU" sz="2000" dirty="0">
                        <a:solidFill>
                          <a:srgbClr val="FFFF00"/>
                        </a:solidFill>
                      </a:endParaRPr>
                    </a:p>
                  </a:txBody>
                  <a:tcPr/>
                </a:tc>
                <a:tc>
                  <a:txBody>
                    <a:bodyPr/>
                    <a:lstStyle/>
                    <a:p>
                      <a:r>
                        <a:rPr lang="en-US" sz="2000" dirty="0" smtClean="0">
                          <a:solidFill>
                            <a:srgbClr val="FFFF00"/>
                          </a:solidFill>
                        </a:rPr>
                        <a:t>Rap</a:t>
                      </a:r>
                      <a:endParaRPr lang="ru-RU" sz="2000" dirty="0">
                        <a:solidFill>
                          <a:srgbClr val="FFFF00"/>
                        </a:solidFill>
                      </a:endParaRPr>
                    </a:p>
                  </a:txBody>
                  <a:tcPr/>
                </a:tc>
              </a:tr>
              <a:tr h="370840">
                <a:tc>
                  <a:txBody>
                    <a:bodyPr/>
                    <a:lstStyle/>
                    <a:p>
                      <a:r>
                        <a:rPr lang="ru-RU" b="1" dirty="0" smtClean="0">
                          <a:solidFill>
                            <a:schemeClr val="accent5">
                              <a:lumMod val="75000"/>
                            </a:schemeClr>
                          </a:solidFill>
                        </a:rPr>
                        <a:t>№</a:t>
                      </a:r>
                      <a:endParaRPr lang="ru-RU" b="1" dirty="0">
                        <a:solidFill>
                          <a:schemeClr val="accent5">
                            <a:lumMod val="75000"/>
                          </a:schemeClr>
                        </a:solidFill>
                      </a:endParaRPr>
                    </a:p>
                  </a:txBody>
                  <a:tcPr/>
                </a:tc>
                <a:tc>
                  <a:txBody>
                    <a:bodyPr/>
                    <a:lstStyle/>
                    <a:p>
                      <a:r>
                        <a:rPr lang="en-US" dirty="0" smtClean="0">
                          <a:solidFill>
                            <a:schemeClr val="accent5">
                              <a:lumMod val="75000"/>
                            </a:schemeClr>
                          </a:solidFill>
                        </a:rPr>
                        <a:t>4</a:t>
                      </a:r>
                      <a:endParaRPr lang="ru-RU" dirty="0">
                        <a:solidFill>
                          <a:schemeClr val="accent5">
                            <a:lumMod val="75000"/>
                          </a:schemeClr>
                        </a:solidFill>
                      </a:endParaRPr>
                    </a:p>
                  </a:txBody>
                  <a:tcPr/>
                </a:tc>
                <a:tc>
                  <a:txBody>
                    <a:bodyPr/>
                    <a:lstStyle/>
                    <a:p>
                      <a:r>
                        <a:rPr lang="en-US" dirty="0" smtClean="0">
                          <a:solidFill>
                            <a:schemeClr val="accent5">
                              <a:lumMod val="75000"/>
                            </a:schemeClr>
                          </a:solidFill>
                        </a:rPr>
                        <a:t>1</a:t>
                      </a:r>
                      <a:endParaRPr lang="ru-RU" dirty="0">
                        <a:solidFill>
                          <a:schemeClr val="accent5">
                            <a:lumMod val="75000"/>
                          </a:schemeClr>
                        </a:solidFill>
                      </a:endParaRPr>
                    </a:p>
                  </a:txBody>
                  <a:tcPr/>
                </a:tc>
                <a:tc>
                  <a:txBody>
                    <a:bodyPr/>
                    <a:lstStyle/>
                    <a:p>
                      <a:r>
                        <a:rPr lang="en-US" dirty="0" smtClean="0">
                          <a:solidFill>
                            <a:schemeClr val="accent5">
                              <a:lumMod val="75000"/>
                            </a:schemeClr>
                          </a:solidFill>
                        </a:rPr>
                        <a:t>3</a:t>
                      </a:r>
                      <a:endParaRPr lang="ru-RU" dirty="0">
                        <a:solidFill>
                          <a:schemeClr val="accent5">
                            <a:lumMod val="75000"/>
                          </a:schemeClr>
                        </a:solidFill>
                      </a:endParaRPr>
                    </a:p>
                  </a:txBody>
                  <a:tcPr/>
                </a:tc>
                <a:tc>
                  <a:txBody>
                    <a:bodyPr/>
                    <a:lstStyle/>
                    <a:p>
                      <a:r>
                        <a:rPr lang="en-US" dirty="0" smtClean="0">
                          <a:solidFill>
                            <a:schemeClr val="accent5">
                              <a:lumMod val="75000"/>
                            </a:schemeClr>
                          </a:solidFill>
                        </a:rPr>
                        <a:t>2</a:t>
                      </a:r>
                      <a:endParaRPr lang="ru-RU" dirty="0">
                        <a:solidFill>
                          <a:schemeClr val="accent5">
                            <a:lumMod val="75000"/>
                          </a:schemeClr>
                        </a:solidFill>
                      </a:endParaRPr>
                    </a:p>
                  </a:txBody>
                  <a:tcPr/>
                </a:tc>
                <a:tc>
                  <a:txBody>
                    <a:bodyPr/>
                    <a:lstStyle/>
                    <a:p>
                      <a:r>
                        <a:rPr lang="en-US" dirty="0" smtClean="0">
                          <a:solidFill>
                            <a:schemeClr val="accent5">
                              <a:lumMod val="75000"/>
                            </a:schemeClr>
                          </a:solidFill>
                        </a:rPr>
                        <a:t>5</a:t>
                      </a:r>
                      <a:endParaRPr lang="ru-RU" dirty="0">
                        <a:solidFill>
                          <a:schemeClr val="accent5">
                            <a:lumMod val="75000"/>
                          </a:schemeClr>
                        </a:solidFill>
                      </a:endParaRPr>
                    </a:p>
                  </a:txBody>
                  <a:tcPr/>
                </a:tc>
                <a:tc>
                  <a:txBody>
                    <a:bodyPr/>
                    <a:lstStyle/>
                    <a:p>
                      <a:r>
                        <a:rPr lang="en-US" dirty="0" smtClean="0">
                          <a:solidFill>
                            <a:schemeClr val="accent5">
                              <a:lumMod val="75000"/>
                            </a:schemeClr>
                          </a:solidFill>
                        </a:rPr>
                        <a:t>6</a:t>
                      </a:r>
                      <a:endParaRPr lang="ru-RU" dirty="0">
                        <a:solidFill>
                          <a:schemeClr val="accent5">
                            <a:lumMod val="75000"/>
                          </a:schemeClr>
                        </a:solidFill>
                      </a:endParaRPr>
                    </a:p>
                  </a:txBody>
                  <a:tcPr/>
                </a:tc>
              </a:tr>
            </a:tbl>
          </a:graphicData>
        </a:graphic>
      </p:graphicFrame>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599" y="3861048"/>
            <a:ext cx="4106417" cy="2474116"/>
          </a:xfrm>
          <a:prstGeom prst="rect">
            <a:avLst/>
          </a:prstGeom>
        </p:spPr>
      </p:pic>
    </p:spTree>
    <p:extLst>
      <p:ext uri="{BB962C8B-B14F-4D97-AF65-F5344CB8AC3E}">
        <p14:creationId xmlns:p14="http://schemas.microsoft.com/office/powerpoint/2010/main" xmlns="" val="2665998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0" y="0"/>
            <a:ext cx="7596188" cy="6858000"/>
          </a:xfrm>
        </p:spPr>
        <p:txBody>
          <a:bodyPr>
            <a:normAutofit lnSpcReduction="10000"/>
          </a:bodyPr>
          <a:lstStyle/>
          <a:p>
            <a:r>
              <a:rPr lang="en-US" b="1" dirty="0" smtClean="0"/>
              <a:t>Read the text. Mark the statements True (T) or False (F) </a:t>
            </a:r>
            <a:endParaRPr lang="ru-RU" dirty="0" smtClean="0"/>
          </a:p>
          <a:p>
            <a:r>
              <a:rPr lang="en-US" dirty="0" smtClean="0">
                <a:solidFill>
                  <a:schemeClr val="tx1"/>
                </a:solidFill>
              </a:rPr>
              <a:t>P1. Music is not just entertainment. It is medicine for both the brain and the body. Don Capable is an expert on The Mozart effects and the incredible power of music. He says that all kinds of music, from Mozart to jazz, from Latin to rock can affect our learning and our health. </a:t>
            </a:r>
            <a:endParaRPr lang="ru-RU" dirty="0" smtClean="0">
              <a:solidFill>
                <a:schemeClr val="tx1"/>
              </a:solidFill>
            </a:endParaRPr>
          </a:p>
          <a:p>
            <a:r>
              <a:rPr lang="en-US" dirty="0" smtClean="0">
                <a:solidFill>
                  <a:schemeClr val="tx1"/>
                </a:solidFill>
              </a:rPr>
              <a:t> </a:t>
            </a:r>
            <a:endParaRPr lang="ru-RU" dirty="0" smtClean="0">
              <a:solidFill>
                <a:schemeClr val="tx1"/>
              </a:solidFill>
            </a:endParaRPr>
          </a:p>
          <a:p>
            <a:r>
              <a:rPr lang="en-US" dirty="0" smtClean="0">
                <a:solidFill>
                  <a:schemeClr val="tx1"/>
                </a:solidFill>
              </a:rPr>
              <a:t>P2. Many people use music to help them feel relaxed after a busy day at work. Music can also reduce the stress of being ill, especially by reducing pain. The director of Baltimore Hospital says that thirty minutes of classical music has the same effects as ten milligrams of the painkiller Valium.</a:t>
            </a:r>
            <a:endParaRPr lang="ru-RU" dirty="0" smtClean="0">
              <a:solidFill>
                <a:schemeClr val="tx1"/>
              </a:solidFill>
            </a:endParaRPr>
          </a:p>
          <a:p>
            <a:r>
              <a:rPr lang="en-US" dirty="0" smtClean="0">
                <a:solidFill>
                  <a:schemeClr val="tx1"/>
                </a:solidFill>
              </a:rPr>
              <a:t> </a:t>
            </a:r>
            <a:endParaRPr lang="ru-RU" dirty="0" smtClean="0">
              <a:solidFill>
                <a:schemeClr val="tx1"/>
              </a:solidFill>
            </a:endParaRPr>
          </a:p>
          <a:p>
            <a:r>
              <a:rPr lang="en-US" dirty="0" smtClean="0">
                <a:solidFill>
                  <a:schemeClr val="tx1"/>
                </a:solidFill>
              </a:rPr>
              <a:t>P3. Campbell also says that music can help you concentrate but you need the right kind of music for your mood. And you need to listen for about ten minutes before you start studying. </a:t>
            </a:r>
            <a:endParaRPr lang="ru-RU" dirty="0" smtClean="0">
              <a:solidFill>
                <a:schemeClr val="tx1"/>
              </a:solidFill>
            </a:endParaRPr>
          </a:p>
          <a:p>
            <a:r>
              <a:rPr lang="ru-RU" dirty="0" smtClean="0">
                <a:solidFill>
                  <a:schemeClr val="tx1"/>
                </a:solidFill>
              </a:rPr>
              <a:t> </a:t>
            </a:r>
          </a:p>
          <a:p>
            <a:r>
              <a:rPr lang="en-US" dirty="0" smtClean="0">
                <a:solidFill>
                  <a:schemeClr val="tx1"/>
                </a:solidFill>
              </a:rPr>
              <a:t>P4. Music helps you to study  and it can also make you intelligent. It one study, students who listened to Mozart before doing a test got high marks. Many studies show that children who learn to play a musical instrument before the age of twelve have a good memories. </a:t>
            </a:r>
            <a:endParaRPr lang="ru-RU" dirty="0" smtClean="0">
              <a:solidFill>
                <a:schemeClr val="tx1"/>
              </a:solidFill>
            </a:endParaRPr>
          </a:p>
          <a:p>
            <a:r>
              <a:rPr lang="ru-RU" dirty="0" smtClean="0">
                <a:solidFill>
                  <a:schemeClr val="tx1"/>
                </a:solidFill>
              </a:rPr>
              <a:t> </a:t>
            </a:r>
          </a:p>
          <a:p>
            <a:endParaRPr lang="ru-RU" dirty="0"/>
          </a:p>
        </p:txBody>
      </p:sp>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237</TotalTime>
  <Words>329</Words>
  <Application>Microsoft Office PowerPoint</Application>
  <PresentationFormat>Экран (4:3)</PresentationFormat>
  <Paragraphs>109</Paragraphs>
  <Slides>15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Грань</vt:lpstr>
      <vt:lpstr>Документ</vt:lpstr>
      <vt:lpstr>Слайд 1</vt:lpstr>
      <vt:lpstr>                                                             MUSIC </vt:lpstr>
      <vt:lpstr>Fixing the material</vt:lpstr>
      <vt:lpstr>Слайд 4</vt:lpstr>
      <vt:lpstr>Слайд 5</vt:lpstr>
      <vt:lpstr>Quiz</vt:lpstr>
      <vt:lpstr>Listening</vt:lpstr>
      <vt:lpstr>Listening</vt:lpstr>
      <vt:lpstr>Слайд 9</vt:lpstr>
      <vt:lpstr>Слайд 10</vt:lpstr>
      <vt:lpstr>Слайд 11</vt:lpstr>
      <vt:lpstr>“Describing the picture”</vt:lpstr>
      <vt:lpstr>Vocabulary work</vt:lpstr>
      <vt:lpstr>“Musical grammar” </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Aliya</cp:lastModifiedBy>
  <cp:revision>26</cp:revision>
  <dcterms:created xsi:type="dcterms:W3CDTF">2018-01-12T18:45:39Z</dcterms:created>
  <dcterms:modified xsi:type="dcterms:W3CDTF">2019-04-11T12:57:51Z</dcterms:modified>
</cp:coreProperties>
</file>